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463" r:id="rId2"/>
    <p:sldId id="3358" r:id="rId3"/>
    <p:sldId id="3368" r:id="rId4"/>
    <p:sldId id="3374" r:id="rId5"/>
    <p:sldId id="3383" r:id="rId6"/>
    <p:sldId id="3371" r:id="rId7"/>
    <p:sldId id="3376" r:id="rId8"/>
    <p:sldId id="3372" r:id="rId9"/>
    <p:sldId id="3375" r:id="rId10"/>
    <p:sldId id="3380" r:id="rId11"/>
    <p:sldId id="3379" r:id="rId12"/>
    <p:sldId id="3378" r:id="rId13"/>
    <p:sldId id="3373" r:id="rId14"/>
    <p:sldId id="414" r:id="rId15"/>
    <p:sldId id="3367" r:id="rId16"/>
    <p:sldId id="417" r:id="rId17"/>
    <p:sldId id="422" r:id="rId18"/>
    <p:sldId id="3381"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A729"/>
    <a:srgbClr val="A2292D"/>
    <a:srgbClr val="72011A"/>
    <a:srgbClr val="890221"/>
    <a:srgbClr val="891210"/>
    <a:srgbClr val="890D0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91"/>
    <p:restoredTop sz="94558" autoAdjust="0"/>
  </p:normalViewPr>
  <p:slideViewPr>
    <p:cSldViewPr snapToGrid="0" snapToObjects="1">
      <p:cViewPr varScale="1">
        <p:scale>
          <a:sx n="121" d="100"/>
          <a:sy n="121" d="100"/>
        </p:scale>
        <p:origin x="1544" y="16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33691B-94C2-914E-A8C8-E98856305D1C}" type="doc">
      <dgm:prSet loTypeId="urn:microsoft.com/office/officeart/2005/8/layout/cycle3" loCatId="" qsTypeId="urn:microsoft.com/office/officeart/2005/8/quickstyle/simple4" qsCatId="simple" csTypeId="urn:microsoft.com/office/officeart/2005/8/colors/accent0_3" csCatId="mainScheme" phldr="1"/>
      <dgm:spPr/>
      <dgm:t>
        <a:bodyPr/>
        <a:lstStyle/>
        <a:p>
          <a:endParaRPr lang="en-US"/>
        </a:p>
      </dgm:t>
    </dgm:pt>
    <dgm:pt modelId="{3E4C63B2-749E-924B-B034-0A3E67E28ED0}">
      <dgm:prSet phldrT="[Text]" custT="1"/>
      <dgm:spPr>
        <a:solidFill>
          <a:schemeClr val="bg1"/>
        </a:solidFill>
      </dgm:spPr>
      <dgm:t>
        <a:bodyPr/>
        <a:lstStyle/>
        <a:p>
          <a:r>
            <a:rPr lang="en-US" sz="1800" b="1" dirty="0">
              <a:solidFill>
                <a:schemeClr val="tx1"/>
              </a:solidFill>
            </a:rPr>
            <a:t>Acquire/Generate</a:t>
          </a:r>
        </a:p>
      </dgm:t>
    </dgm:pt>
    <dgm:pt modelId="{E6A7A26D-A46E-A242-A35A-CDE3154F062D}" type="parTrans" cxnId="{790AFEA9-F110-204F-ADF9-360C7F11D4AE}">
      <dgm:prSet/>
      <dgm:spPr/>
      <dgm:t>
        <a:bodyPr/>
        <a:lstStyle/>
        <a:p>
          <a:endParaRPr lang="en-US"/>
        </a:p>
      </dgm:t>
    </dgm:pt>
    <dgm:pt modelId="{A55E3A61-CB1F-1742-AF62-881060C04837}" type="sibTrans" cxnId="{790AFEA9-F110-204F-ADF9-360C7F11D4AE}">
      <dgm:prSet/>
      <dgm:spPr/>
      <dgm:t>
        <a:bodyPr/>
        <a:lstStyle/>
        <a:p>
          <a:endParaRPr lang="en-US"/>
        </a:p>
      </dgm:t>
    </dgm:pt>
    <dgm:pt modelId="{BE999958-EA62-5B4E-860B-D0DFF176B12E}">
      <dgm:prSet phldrT="[Text]"/>
      <dgm:spPr>
        <a:solidFill>
          <a:schemeClr val="bg1"/>
        </a:solidFill>
      </dgm:spPr>
      <dgm:t>
        <a:bodyPr/>
        <a:lstStyle/>
        <a:p>
          <a:r>
            <a:rPr lang="en-US" b="1" dirty="0">
              <a:solidFill>
                <a:schemeClr val="tx1"/>
              </a:solidFill>
            </a:rPr>
            <a:t>Share/Publish</a:t>
          </a:r>
        </a:p>
      </dgm:t>
    </dgm:pt>
    <dgm:pt modelId="{D7C282A9-0044-6D47-995B-8AA72793F9E8}" type="parTrans" cxnId="{715D41AC-005C-AC4D-8F51-2377E7575CE3}">
      <dgm:prSet/>
      <dgm:spPr/>
      <dgm:t>
        <a:bodyPr/>
        <a:lstStyle/>
        <a:p>
          <a:endParaRPr lang="en-US"/>
        </a:p>
      </dgm:t>
    </dgm:pt>
    <dgm:pt modelId="{53FE14B9-7CB5-744A-BD22-94D569788074}" type="sibTrans" cxnId="{715D41AC-005C-AC4D-8F51-2377E7575CE3}">
      <dgm:prSet/>
      <dgm:spPr/>
      <dgm:t>
        <a:bodyPr/>
        <a:lstStyle/>
        <a:p>
          <a:endParaRPr lang="en-US"/>
        </a:p>
      </dgm:t>
    </dgm:pt>
    <dgm:pt modelId="{DF2E2650-CFAC-AD43-B2F8-79FE773DCAEE}">
      <dgm:prSet phldrT="[Text]"/>
      <dgm:spPr>
        <a:solidFill>
          <a:schemeClr val="bg1"/>
        </a:solidFill>
      </dgm:spPr>
      <dgm:t>
        <a:bodyPr/>
        <a:lstStyle/>
        <a:p>
          <a:r>
            <a:rPr lang="en-US" b="1" dirty="0">
              <a:solidFill>
                <a:schemeClr val="tx1"/>
              </a:solidFill>
            </a:rPr>
            <a:t>Store/Archive</a:t>
          </a:r>
        </a:p>
      </dgm:t>
    </dgm:pt>
    <dgm:pt modelId="{708891B9-395E-DC45-8A38-EA831135E7DF}" type="parTrans" cxnId="{C81176BB-87D1-2A4F-A2CC-0942C2C33882}">
      <dgm:prSet/>
      <dgm:spPr/>
      <dgm:t>
        <a:bodyPr/>
        <a:lstStyle/>
        <a:p>
          <a:endParaRPr lang="en-US"/>
        </a:p>
      </dgm:t>
    </dgm:pt>
    <dgm:pt modelId="{42711A35-6B0D-9E42-9160-E7CB9405C948}" type="sibTrans" cxnId="{C81176BB-87D1-2A4F-A2CC-0942C2C33882}">
      <dgm:prSet/>
      <dgm:spPr/>
      <dgm:t>
        <a:bodyPr/>
        <a:lstStyle/>
        <a:p>
          <a:endParaRPr lang="en-US"/>
        </a:p>
      </dgm:t>
    </dgm:pt>
    <dgm:pt modelId="{0CF0B725-BD56-9647-9A14-C429C7F47CF2}">
      <dgm:prSet phldrT="[Text]"/>
      <dgm:spPr>
        <a:solidFill>
          <a:schemeClr val="bg1"/>
        </a:solidFill>
      </dgm:spPr>
      <dgm:t>
        <a:bodyPr/>
        <a:lstStyle/>
        <a:p>
          <a:r>
            <a:rPr lang="en-US" b="1" dirty="0">
              <a:solidFill>
                <a:schemeClr val="tx1"/>
              </a:solidFill>
            </a:rPr>
            <a:t>Reproduce/Reuse</a:t>
          </a:r>
        </a:p>
      </dgm:t>
    </dgm:pt>
    <dgm:pt modelId="{C0DBB1C5-2C55-1843-82C1-99A13B71DD4B}" type="parTrans" cxnId="{5EE89DB3-9416-7648-9E37-4A9C86219607}">
      <dgm:prSet/>
      <dgm:spPr/>
      <dgm:t>
        <a:bodyPr/>
        <a:lstStyle/>
        <a:p>
          <a:endParaRPr lang="en-US"/>
        </a:p>
      </dgm:t>
    </dgm:pt>
    <dgm:pt modelId="{F7E18863-BC40-5D48-95D6-70D984CB746F}" type="sibTrans" cxnId="{5EE89DB3-9416-7648-9E37-4A9C86219607}">
      <dgm:prSet/>
      <dgm:spPr/>
      <dgm:t>
        <a:bodyPr/>
        <a:lstStyle/>
        <a:p>
          <a:endParaRPr lang="en-US"/>
        </a:p>
      </dgm:t>
    </dgm:pt>
    <dgm:pt modelId="{4872239A-1D18-1046-9D1F-E845EBA4F083}">
      <dgm:prSet phldrT="[Text]"/>
      <dgm:spPr>
        <a:solidFill>
          <a:schemeClr val="bg1"/>
        </a:solidFill>
      </dgm:spPr>
      <dgm:t>
        <a:bodyPr/>
        <a:lstStyle/>
        <a:p>
          <a:r>
            <a:rPr lang="en-US" b="1" dirty="0">
              <a:solidFill>
                <a:schemeClr val="tx1"/>
              </a:solidFill>
            </a:rPr>
            <a:t>Process/Compute</a:t>
          </a:r>
        </a:p>
      </dgm:t>
    </dgm:pt>
    <dgm:pt modelId="{DDA653FB-3C92-C94A-B071-326664EDE71C}" type="parTrans" cxnId="{B53774A7-4D39-8741-84FC-917B7F4304EB}">
      <dgm:prSet/>
      <dgm:spPr/>
      <dgm:t>
        <a:bodyPr/>
        <a:lstStyle/>
        <a:p>
          <a:endParaRPr lang="en-US"/>
        </a:p>
      </dgm:t>
    </dgm:pt>
    <dgm:pt modelId="{EB7045E3-7B07-B340-AFBA-FC4713E37A0E}" type="sibTrans" cxnId="{B53774A7-4D39-8741-84FC-917B7F4304EB}">
      <dgm:prSet/>
      <dgm:spPr/>
      <dgm:t>
        <a:bodyPr/>
        <a:lstStyle/>
        <a:p>
          <a:endParaRPr lang="en-US"/>
        </a:p>
      </dgm:t>
    </dgm:pt>
    <dgm:pt modelId="{67BF2B01-B3D5-2740-A5BB-A615D7880DC0}" type="pres">
      <dgm:prSet presAssocID="{5633691B-94C2-914E-A8C8-E98856305D1C}" presName="Name0" presStyleCnt="0">
        <dgm:presLayoutVars>
          <dgm:dir/>
          <dgm:resizeHandles val="exact"/>
        </dgm:presLayoutVars>
      </dgm:prSet>
      <dgm:spPr/>
    </dgm:pt>
    <dgm:pt modelId="{7490BD6C-2E40-3748-AE41-9826981685FF}" type="pres">
      <dgm:prSet presAssocID="{5633691B-94C2-914E-A8C8-E98856305D1C}" presName="cycle" presStyleCnt="0"/>
      <dgm:spPr/>
    </dgm:pt>
    <dgm:pt modelId="{FAF4AC28-D824-304C-A631-3F18BB797EE9}" type="pres">
      <dgm:prSet presAssocID="{3E4C63B2-749E-924B-B034-0A3E67E28ED0}" presName="nodeFirstNode" presStyleLbl="node1" presStyleIdx="0" presStyleCnt="5">
        <dgm:presLayoutVars>
          <dgm:bulletEnabled val="1"/>
        </dgm:presLayoutVars>
      </dgm:prSet>
      <dgm:spPr/>
    </dgm:pt>
    <dgm:pt modelId="{FF9D41E7-DBAC-2A43-8CC4-FB7B74E8B5DB}" type="pres">
      <dgm:prSet presAssocID="{A55E3A61-CB1F-1742-AF62-881060C04837}" presName="sibTransFirstNode" presStyleLbl="bgShp" presStyleIdx="0" presStyleCnt="1" custLinFactNeighborY="908" custRadScaleRad="211672" custRadScaleInc="-2147483648"/>
      <dgm:spPr/>
    </dgm:pt>
    <dgm:pt modelId="{89D83C6F-8D50-E647-B316-4CE32B1B048D}" type="pres">
      <dgm:prSet presAssocID="{4872239A-1D18-1046-9D1F-E845EBA4F083}" presName="nodeFollowingNodes" presStyleLbl="node1" presStyleIdx="1" presStyleCnt="5" custRadScaleRad="91836" custRadScaleInc="6122">
        <dgm:presLayoutVars>
          <dgm:bulletEnabled val="1"/>
        </dgm:presLayoutVars>
      </dgm:prSet>
      <dgm:spPr/>
    </dgm:pt>
    <dgm:pt modelId="{E8E48C42-27EE-354F-8CE5-063F498ED3A4}" type="pres">
      <dgm:prSet presAssocID="{DF2E2650-CFAC-AD43-B2F8-79FE773DCAEE}" presName="nodeFollowingNodes" presStyleLbl="node1" presStyleIdx="2" presStyleCnt="5" custRadScaleRad="97601" custRadScaleInc="-21147">
        <dgm:presLayoutVars>
          <dgm:bulletEnabled val="1"/>
        </dgm:presLayoutVars>
      </dgm:prSet>
      <dgm:spPr/>
    </dgm:pt>
    <dgm:pt modelId="{B9EC99AD-9335-6F42-B8C0-B5F58D95AE91}" type="pres">
      <dgm:prSet presAssocID="{BE999958-EA62-5B4E-860B-D0DFF176B12E}" presName="nodeFollowingNodes" presStyleLbl="node1" presStyleIdx="3" presStyleCnt="5" custRadScaleRad="96806" custRadScaleInc="19167">
        <dgm:presLayoutVars>
          <dgm:bulletEnabled val="1"/>
        </dgm:presLayoutVars>
      </dgm:prSet>
      <dgm:spPr/>
    </dgm:pt>
    <dgm:pt modelId="{1DCCF67A-553A-764E-BA35-E76828CD35C6}" type="pres">
      <dgm:prSet presAssocID="{0CF0B725-BD56-9647-9A14-C429C7F47CF2}" presName="nodeFollowingNodes" presStyleLbl="node1" presStyleIdx="4" presStyleCnt="5" custRadScaleRad="92353" custRadScaleInc="-6259">
        <dgm:presLayoutVars>
          <dgm:bulletEnabled val="1"/>
        </dgm:presLayoutVars>
      </dgm:prSet>
      <dgm:spPr/>
    </dgm:pt>
  </dgm:ptLst>
  <dgm:cxnLst>
    <dgm:cxn modelId="{AC423F08-0954-C340-8E0C-9FD8F19BF520}" type="presOf" srcId="{5633691B-94C2-914E-A8C8-E98856305D1C}" destId="{67BF2B01-B3D5-2740-A5BB-A615D7880DC0}" srcOrd="0" destOrd="0" presId="urn:microsoft.com/office/officeart/2005/8/layout/cycle3"/>
    <dgm:cxn modelId="{0EA2B528-70D6-3F47-8560-16A490F5F6C2}" type="presOf" srcId="{4872239A-1D18-1046-9D1F-E845EBA4F083}" destId="{89D83C6F-8D50-E647-B316-4CE32B1B048D}" srcOrd="0" destOrd="0" presId="urn:microsoft.com/office/officeart/2005/8/layout/cycle3"/>
    <dgm:cxn modelId="{0DC2F287-CC78-A749-8B95-0B63E727245F}" type="presOf" srcId="{A55E3A61-CB1F-1742-AF62-881060C04837}" destId="{FF9D41E7-DBAC-2A43-8CC4-FB7B74E8B5DB}" srcOrd="0" destOrd="0" presId="urn:microsoft.com/office/officeart/2005/8/layout/cycle3"/>
    <dgm:cxn modelId="{B53774A7-4D39-8741-84FC-917B7F4304EB}" srcId="{5633691B-94C2-914E-A8C8-E98856305D1C}" destId="{4872239A-1D18-1046-9D1F-E845EBA4F083}" srcOrd="1" destOrd="0" parTransId="{DDA653FB-3C92-C94A-B071-326664EDE71C}" sibTransId="{EB7045E3-7B07-B340-AFBA-FC4713E37A0E}"/>
    <dgm:cxn modelId="{790AFEA9-F110-204F-ADF9-360C7F11D4AE}" srcId="{5633691B-94C2-914E-A8C8-E98856305D1C}" destId="{3E4C63B2-749E-924B-B034-0A3E67E28ED0}" srcOrd="0" destOrd="0" parTransId="{E6A7A26D-A46E-A242-A35A-CDE3154F062D}" sibTransId="{A55E3A61-CB1F-1742-AF62-881060C04837}"/>
    <dgm:cxn modelId="{715D41AC-005C-AC4D-8F51-2377E7575CE3}" srcId="{5633691B-94C2-914E-A8C8-E98856305D1C}" destId="{BE999958-EA62-5B4E-860B-D0DFF176B12E}" srcOrd="3" destOrd="0" parTransId="{D7C282A9-0044-6D47-995B-8AA72793F9E8}" sibTransId="{53FE14B9-7CB5-744A-BD22-94D569788074}"/>
    <dgm:cxn modelId="{5EE89DB3-9416-7648-9E37-4A9C86219607}" srcId="{5633691B-94C2-914E-A8C8-E98856305D1C}" destId="{0CF0B725-BD56-9647-9A14-C429C7F47CF2}" srcOrd="4" destOrd="0" parTransId="{C0DBB1C5-2C55-1843-82C1-99A13B71DD4B}" sibTransId="{F7E18863-BC40-5D48-95D6-70D984CB746F}"/>
    <dgm:cxn modelId="{C81176BB-87D1-2A4F-A2CC-0942C2C33882}" srcId="{5633691B-94C2-914E-A8C8-E98856305D1C}" destId="{DF2E2650-CFAC-AD43-B2F8-79FE773DCAEE}" srcOrd="2" destOrd="0" parTransId="{708891B9-395E-DC45-8A38-EA831135E7DF}" sibTransId="{42711A35-6B0D-9E42-9160-E7CB9405C948}"/>
    <dgm:cxn modelId="{C12400CD-919A-3549-AB03-7C6E79A5978A}" type="presOf" srcId="{0CF0B725-BD56-9647-9A14-C429C7F47CF2}" destId="{1DCCF67A-553A-764E-BA35-E76828CD35C6}" srcOrd="0" destOrd="0" presId="urn:microsoft.com/office/officeart/2005/8/layout/cycle3"/>
    <dgm:cxn modelId="{930BA5D4-57F2-D54F-AAF4-69D2084B30DB}" type="presOf" srcId="{DF2E2650-CFAC-AD43-B2F8-79FE773DCAEE}" destId="{E8E48C42-27EE-354F-8CE5-063F498ED3A4}" srcOrd="0" destOrd="0" presId="urn:microsoft.com/office/officeart/2005/8/layout/cycle3"/>
    <dgm:cxn modelId="{4F9501DB-07C0-4C40-B435-C7C786318923}" type="presOf" srcId="{BE999958-EA62-5B4E-860B-D0DFF176B12E}" destId="{B9EC99AD-9335-6F42-B8C0-B5F58D95AE91}" srcOrd="0" destOrd="0" presId="urn:microsoft.com/office/officeart/2005/8/layout/cycle3"/>
    <dgm:cxn modelId="{CB3464DC-C8CD-894B-82B9-4133508A3923}" type="presOf" srcId="{3E4C63B2-749E-924B-B034-0A3E67E28ED0}" destId="{FAF4AC28-D824-304C-A631-3F18BB797EE9}" srcOrd="0" destOrd="0" presId="urn:microsoft.com/office/officeart/2005/8/layout/cycle3"/>
    <dgm:cxn modelId="{CC27625C-1F24-D741-B343-B9592EB50C9F}" type="presParOf" srcId="{67BF2B01-B3D5-2740-A5BB-A615D7880DC0}" destId="{7490BD6C-2E40-3748-AE41-9826981685FF}" srcOrd="0" destOrd="0" presId="urn:microsoft.com/office/officeart/2005/8/layout/cycle3"/>
    <dgm:cxn modelId="{333B3885-70D1-9948-AAD7-BA5309EDD5E4}" type="presParOf" srcId="{7490BD6C-2E40-3748-AE41-9826981685FF}" destId="{FAF4AC28-D824-304C-A631-3F18BB797EE9}" srcOrd="0" destOrd="0" presId="urn:microsoft.com/office/officeart/2005/8/layout/cycle3"/>
    <dgm:cxn modelId="{42D3AAEF-CF40-394B-89FF-657B005DB219}" type="presParOf" srcId="{7490BD6C-2E40-3748-AE41-9826981685FF}" destId="{FF9D41E7-DBAC-2A43-8CC4-FB7B74E8B5DB}" srcOrd="1" destOrd="0" presId="urn:microsoft.com/office/officeart/2005/8/layout/cycle3"/>
    <dgm:cxn modelId="{F8CFBAD7-2082-CF40-BC11-83A58B96B35E}" type="presParOf" srcId="{7490BD6C-2E40-3748-AE41-9826981685FF}" destId="{89D83C6F-8D50-E647-B316-4CE32B1B048D}" srcOrd="2" destOrd="0" presId="urn:microsoft.com/office/officeart/2005/8/layout/cycle3"/>
    <dgm:cxn modelId="{980D651E-6F43-DC4C-8BD0-DC862D4ED7FF}" type="presParOf" srcId="{7490BD6C-2E40-3748-AE41-9826981685FF}" destId="{E8E48C42-27EE-354F-8CE5-063F498ED3A4}" srcOrd="3" destOrd="0" presId="urn:microsoft.com/office/officeart/2005/8/layout/cycle3"/>
    <dgm:cxn modelId="{B71CE571-E2DD-EB42-A4BA-FC4A7367878A}" type="presParOf" srcId="{7490BD6C-2E40-3748-AE41-9826981685FF}" destId="{B9EC99AD-9335-6F42-B8C0-B5F58D95AE91}" srcOrd="4" destOrd="0" presId="urn:microsoft.com/office/officeart/2005/8/layout/cycle3"/>
    <dgm:cxn modelId="{93E328EB-5C52-AA46-9F68-5509AF33F40A}" type="presParOf" srcId="{7490BD6C-2E40-3748-AE41-9826981685FF}" destId="{1DCCF67A-553A-764E-BA35-E76828CD35C6}" srcOrd="5" destOrd="0" presId="urn:microsoft.com/office/officeart/2005/8/layout/cycle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633691B-94C2-914E-A8C8-E98856305D1C}" type="doc">
      <dgm:prSet loTypeId="urn:microsoft.com/office/officeart/2005/8/layout/cycle3" loCatId="" qsTypeId="urn:microsoft.com/office/officeart/2005/8/quickstyle/simple4" qsCatId="simple" csTypeId="urn:microsoft.com/office/officeart/2005/8/colors/accent0_3" csCatId="mainScheme" phldr="1"/>
      <dgm:spPr/>
      <dgm:t>
        <a:bodyPr/>
        <a:lstStyle/>
        <a:p>
          <a:endParaRPr lang="en-US"/>
        </a:p>
      </dgm:t>
    </dgm:pt>
    <dgm:pt modelId="{3E4C63B2-749E-924B-B034-0A3E67E28ED0}">
      <dgm:prSet phldrT="[Text]"/>
      <dgm:spPr/>
      <dgm:t>
        <a:bodyPr/>
        <a:lstStyle/>
        <a:p>
          <a:r>
            <a:rPr lang="en-US" dirty="0"/>
            <a:t>Acquire/Generate</a:t>
          </a:r>
        </a:p>
      </dgm:t>
    </dgm:pt>
    <dgm:pt modelId="{E6A7A26D-A46E-A242-A35A-CDE3154F062D}" type="parTrans" cxnId="{790AFEA9-F110-204F-ADF9-360C7F11D4AE}">
      <dgm:prSet/>
      <dgm:spPr/>
      <dgm:t>
        <a:bodyPr/>
        <a:lstStyle/>
        <a:p>
          <a:endParaRPr lang="en-US"/>
        </a:p>
      </dgm:t>
    </dgm:pt>
    <dgm:pt modelId="{A55E3A61-CB1F-1742-AF62-881060C04837}" type="sibTrans" cxnId="{790AFEA9-F110-204F-ADF9-360C7F11D4AE}">
      <dgm:prSet/>
      <dgm:spPr/>
      <dgm:t>
        <a:bodyPr/>
        <a:lstStyle/>
        <a:p>
          <a:endParaRPr lang="en-US"/>
        </a:p>
      </dgm:t>
    </dgm:pt>
    <dgm:pt modelId="{BE999958-EA62-5B4E-860B-D0DFF176B12E}">
      <dgm:prSet phldrT="[Text]"/>
      <dgm:spPr/>
      <dgm:t>
        <a:bodyPr/>
        <a:lstStyle/>
        <a:p>
          <a:r>
            <a:rPr lang="en-US" dirty="0"/>
            <a:t>Share/Publish</a:t>
          </a:r>
        </a:p>
      </dgm:t>
    </dgm:pt>
    <dgm:pt modelId="{D7C282A9-0044-6D47-995B-8AA72793F9E8}" type="parTrans" cxnId="{715D41AC-005C-AC4D-8F51-2377E7575CE3}">
      <dgm:prSet/>
      <dgm:spPr/>
      <dgm:t>
        <a:bodyPr/>
        <a:lstStyle/>
        <a:p>
          <a:endParaRPr lang="en-US"/>
        </a:p>
      </dgm:t>
    </dgm:pt>
    <dgm:pt modelId="{53FE14B9-7CB5-744A-BD22-94D569788074}" type="sibTrans" cxnId="{715D41AC-005C-AC4D-8F51-2377E7575CE3}">
      <dgm:prSet/>
      <dgm:spPr/>
      <dgm:t>
        <a:bodyPr/>
        <a:lstStyle/>
        <a:p>
          <a:endParaRPr lang="en-US"/>
        </a:p>
      </dgm:t>
    </dgm:pt>
    <dgm:pt modelId="{DF2E2650-CFAC-AD43-B2F8-79FE773DCAEE}">
      <dgm:prSet phldrT="[Text]"/>
      <dgm:spPr/>
      <dgm:t>
        <a:bodyPr/>
        <a:lstStyle/>
        <a:p>
          <a:r>
            <a:rPr lang="en-US" dirty="0"/>
            <a:t>Store/Archive</a:t>
          </a:r>
        </a:p>
      </dgm:t>
    </dgm:pt>
    <dgm:pt modelId="{708891B9-395E-DC45-8A38-EA831135E7DF}" type="parTrans" cxnId="{C81176BB-87D1-2A4F-A2CC-0942C2C33882}">
      <dgm:prSet/>
      <dgm:spPr/>
      <dgm:t>
        <a:bodyPr/>
        <a:lstStyle/>
        <a:p>
          <a:endParaRPr lang="en-US"/>
        </a:p>
      </dgm:t>
    </dgm:pt>
    <dgm:pt modelId="{42711A35-6B0D-9E42-9160-E7CB9405C948}" type="sibTrans" cxnId="{C81176BB-87D1-2A4F-A2CC-0942C2C33882}">
      <dgm:prSet/>
      <dgm:spPr/>
      <dgm:t>
        <a:bodyPr/>
        <a:lstStyle/>
        <a:p>
          <a:endParaRPr lang="en-US"/>
        </a:p>
      </dgm:t>
    </dgm:pt>
    <dgm:pt modelId="{0CF0B725-BD56-9647-9A14-C429C7F47CF2}">
      <dgm:prSet phldrT="[Text]"/>
      <dgm:spPr/>
      <dgm:t>
        <a:bodyPr/>
        <a:lstStyle/>
        <a:p>
          <a:endParaRPr lang="en-US" dirty="0"/>
        </a:p>
      </dgm:t>
    </dgm:pt>
    <dgm:pt modelId="{C0DBB1C5-2C55-1843-82C1-99A13B71DD4B}" type="parTrans" cxnId="{5EE89DB3-9416-7648-9E37-4A9C86219607}">
      <dgm:prSet/>
      <dgm:spPr/>
      <dgm:t>
        <a:bodyPr/>
        <a:lstStyle/>
        <a:p>
          <a:endParaRPr lang="en-US"/>
        </a:p>
      </dgm:t>
    </dgm:pt>
    <dgm:pt modelId="{F7E18863-BC40-5D48-95D6-70D984CB746F}" type="sibTrans" cxnId="{5EE89DB3-9416-7648-9E37-4A9C86219607}">
      <dgm:prSet/>
      <dgm:spPr/>
      <dgm:t>
        <a:bodyPr/>
        <a:lstStyle/>
        <a:p>
          <a:endParaRPr lang="en-US"/>
        </a:p>
      </dgm:t>
    </dgm:pt>
    <dgm:pt modelId="{4872239A-1D18-1046-9D1F-E845EBA4F083}">
      <dgm:prSet phldrT="[Text]"/>
      <dgm:spPr/>
      <dgm:t>
        <a:bodyPr/>
        <a:lstStyle/>
        <a:p>
          <a:r>
            <a:rPr lang="en-US" dirty="0"/>
            <a:t>Process/Compute</a:t>
          </a:r>
        </a:p>
      </dgm:t>
    </dgm:pt>
    <dgm:pt modelId="{DDA653FB-3C92-C94A-B071-326664EDE71C}" type="parTrans" cxnId="{B53774A7-4D39-8741-84FC-917B7F4304EB}">
      <dgm:prSet/>
      <dgm:spPr/>
      <dgm:t>
        <a:bodyPr/>
        <a:lstStyle/>
        <a:p>
          <a:endParaRPr lang="en-US"/>
        </a:p>
      </dgm:t>
    </dgm:pt>
    <dgm:pt modelId="{EB7045E3-7B07-B340-AFBA-FC4713E37A0E}" type="sibTrans" cxnId="{B53774A7-4D39-8741-84FC-917B7F4304EB}">
      <dgm:prSet/>
      <dgm:spPr/>
      <dgm:t>
        <a:bodyPr/>
        <a:lstStyle/>
        <a:p>
          <a:endParaRPr lang="en-US"/>
        </a:p>
      </dgm:t>
    </dgm:pt>
    <dgm:pt modelId="{67BF2B01-B3D5-2740-A5BB-A615D7880DC0}" type="pres">
      <dgm:prSet presAssocID="{5633691B-94C2-914E-A8C8-E98856305D1C}" presName="Name0" presStyleCnt="0">
        <dgm:presLayoutVars>
          <dgm:dir/>
          <dgm:resizeHandles val="exact"/>
        </dgm:presLayoutVars>
      </dgm:prSet>
      <dgm:spPr/>
    </dgm:pt>
    <dgm:pt modelId="{7490BD6C-2E40-3748-AE41-9826981685FF}" type="pres">
      <dgm:prSet presAssocID="{5633691B-94C2-914E-A8C8-E98856305D1C}" presName="cycle" presStyleCnt="0"/>
      <dgm:spPr/>
    </dgm:pt>
    <dgm:pt modelId="{FAF4AC28-D824-304C-A631-3F18BB797EE9}" type="pres">
      <dgm:prSet presAssocID="{3E4C63B2-749E-924B-B034-0A3E67E28ED0}" presName="nodeFirstNode" presStyleLbl="node1" presStyleIdx="0" presStyleCnt="5">
        <dgm:presLayoutVars>
          <dgm:bulletEnabled val="1"/>
        </dgm:presLayoutVars>
      </dgm:prSet>
      <dgm:spPr/>
    </dgm:pt>
    <dgm:pt modelId="{FF9D41E7-DBAC-2A43-8CC4-FB7B74E8B5DB}" type="pres">
      <dgm:prSet presAssocID="{A55E3A61-CB1F-1742-AF62-881060C04837}" presName="sibTransFirstNode" presStyleLbl="bgShp" presStyleIdx="0" presStyleCnt="1" custLinFactNeighborY="908" custRadScaleRad="211672" custRadScaleInc="-2147483648"/>
      <dgm:spPr/>
    </dgm:pt>
    <dgm:pt modelId="{89D83C6F-8D50-E647-B316-4CE32B1B048D}" type="pres">
      <dgm:prSet presAssocID="{4872239A-1D18-1046-9D1F-E845EBA4F083}" presName="nodeFollowingNodes" presStyleLbl="node1" presStyleIdx="1" presStyleCnt="5" custRadScaleRad="91836" custRadScaleInc="6122">
        <dgm:presLayoutVars>
          <dgm:bulletEnabled val="1"/>
        </dgm:presLayoutVars>
      </dgm:prSet>
      <dgm:spPr/>
    </dgm:pt>
    <dgm:pt modelId="{E8E48C42-27EE-354F-8CE5-063F498ED3A4}" type="pres">
      <dgm:prSet presAssocID="{DF2E2650-CFAC-AD43-B2F8-79FE773DCAEE}" presName="nodeFollowingNodes" presStyleLbl="node1" presStyleIdx="2" presStyleCnt="5" custRadScaleRad="97601" custRadScaleInc="-21147">
        <dgm:presLayoutVars>
          <dgm:bulletEnabled val="1"/>
        </dgm:presLayoutVars>
      </dgm:prSet>
      <dgm:spPr/>
    </dgm:pt>
    <dgm:pt modelId="{B9EC99AD-9335-6F42-B8C0-B5F58D95AE91}" type="pres">
      <dgm:prSet presAssocID="{BE999958-EA62-5B4E-860B-D0DFF176B12E}" presName="nodeFollowingNodes" presStyleLbl="node1" presStyleIdx="3" presStyleCnt="5" custRadScaleRad="96806" custRadScaleInc="19167">
        <dgm:presLayoutVars>
          <dgm:bulletEnabled val="1"/>
        </dgm:presLayoutVars>
      </dgm:prSet>
      <dgm:spPr/>
    </dgm:pt>
    <dgm:pt modelId="{1DCCF67A-553A-764E-BA35-E76828CD35C6}" type="pres">
      <dgm:prSet presAssocID="{0CF0B725-BD56-9647-9A14-C429C7F47CF2}" presName="nodeFollowingNodes" presStyleLbl="node1" presStyleIdx="4" presStyleCnt="5" custRadScaleRad="92353" custRadScaleInc="-6259">
        <dgm:presLayoutVars>
          <dgm:bulletEnabled val="1"/>
        </dgm:presLayoutVars>
      </dgm:prSet>
      <dgm:spPr/>
    </dgm:pt>
  </dgm:ptLst>
  <dgm:cxnLst>
    <dgm:cxn modelId="{AC423F08-0954-C340-8E0C-9FD8F19BF520}" type="presOf" srcId="{5633691B-94C2-914E-A8C8-E98856305D1C}" destId="{67BF2B01-B3D5-2740-A5BB-A615D7880DC0}" srcOrd="0" destOrd="0" presId="urn:microsoft.com/office/officeart/2005/8/layout/cycle3"/>
    <dgm:cxn modelId="{0EA2B528-70D6-3F47-8560-16A490F5F6C2}" type="presOf" srcId="{4872239A-1D18-1046-9D1F-E845EBA4F083}" destId="{89D83C6F-8D50-E647-B316-4CE32B1B048D}" srcOrd="0" destOrd="0" presId="urn:microsoft.com/office/officeart/2005/8/layout/cycle3"/>
    <dgm:cxn modelId="{0DC2F287-CC78-A749-8B95-0B63E727245F}" type="presOf" srcId="{A55E3A61-CB1F-1742-AF62-881060C04837}" destId="{FF9D41E7-DBAC-2A43-8CC4-FB7B74E8B5DB}" srcOrd="0" destOrd="0" presId="urn:microsoft.com/office/officeart/2005/8/layout/cycle3"/>
    <dgm:cxn modelId="{B53774A7-4D39-8741-84FC-917B7F4304EB}" srcId="{5633691B-94C2-914E-A8C8-E98856305D1C}" destId="{4872239A-1D18-1046-9D1F-E845EBA4F083}" srcOrd="1" destOrd="0" parTransId="{DDA653FB-3C92-C94A-B071-326664EDE71C}" sibTransId="{EB7045E3-7B07-B340-AFBA-FC4713E37A0E}"/>
    <dgm:cxn modelId="{790AFEA9-F110-204F-ADF9-360C7F11D4AE}" srcId="{5633691B-94C2-914E-A8C8-E98856305D1C}" destId="{3E4C63B2-749E-924B-B034-0A3E67E28ED0}" srcOrd="0" destOrd="0" parTransId="{E6A7A26D-A46E-A242-A35A-CDE3154F062D}" sibTransId="{A55E3A61-CB1F-1742-AF62-881060C04837}"/>
    <dgm:cxn modelId="{715D41AC-005C-AC4D-8F51-2377E7575CE3}" srcId="{5633691B-94C2-914E-A8C8-E98856305D1C}" destId="{BE999958-EA62-5B4E-860B-D0DFF176B12E}" srcOrd="3" destOrd="0" parTransId="{D7C282A9-0044-6D47-995B-8AA72793F9E8}" sibTransId="{53FE14B9-7CB5-744A-BD22-94D569788074}"/>
    <dgm:cxn modelId="{5EE89DB3-9416-7648-9E37-4A9C86219607}" srcId="{5633691B-94C2-914E-A8C8-E98856305D1C}" destId="{0CF0B725-BD56-9647-9A14-C429C7F47CF2}" srcOrd="4" destOrd="0" parTransId="{C0DBB1C5-2C55-1843-82C1-99A13B71DD4B}" sibTransId="{F7E18863-BC40-5D48-95D6-70D984CB746F}"/>
    <dgm:cxn modelId="{C81176BB-87D1-2A4F-A2CC-0942C2C33882}" srcId="{5633691B-94C2-914E-A8C8-E98856305D1C}" destId="{DF2E2650-CFAC-AD43-B2F8-79FE773DCAEE}" srcOrd="2" destOrd="0" parTransId="{708891B9-395E-DC45-8A38-EA831135E7DF}" sibTransId="{42711A35-6B0D-9E42-9160-E7CB9405C948}"/>
    <dgm:cxn modelId="{C12400CD-919A-3549-AB03-7C6E79A5978A}" type="presOf" srcId="{0CF0B725-BD56-9647-9A14-C429C7F47CF2}" destId="{1DCCF67A-553A-764E-BA35-E76828CD35C6}" srcOrd="0" destOrd="0" presId="urn:microsoft.com/office/officeart/2005/8/layout/cycle3"/>
    <dgm:cxn modelId="{930BA5D4-57F2-D54F-AAF4-69D2084B30DB}" type="presOf" srcId="{DF2E2650-CFAC-AD43-B2F8-79FE773DCAEE}" destId="{E8E48C42-27EE-354F-8CE5-063F498ED3A4}" srcOrd="0" destOrd="0" presId="urn:microsoft.com/office/officeart/2005/8/layout/cycle3"/>
    <dgm:cxn modelId="{4F9501DB-07C0-4C40-B435-C7C786318923}" type="presOf" srcId="{BE999958-EA62-5B4E-860B-D0DFF176B12E}" destId="{B9EC99AD-9335-6F42-B8C0-B5F58D95AE91}" srcOrd="0" destOrd="0" presId="urn:microsoft.com/office/officeart/2005/8/layout/cycle3"/>
    <dgm:cxn modelId="{CB3464DC-C8CD-894B-82B9-4133508A3923}" type="presOf" srcId="{3E4C63B2-749E-924B-B034-0A3E67E28ED0}" destId="{FAF4AC28-D824-304C-A631-3F18BB797EE9}" srcOrd="0" destOrd="0" presId="urn:microsoft.com/office/officeart/2005/8/layout/cycle3"/>
    <dgm:cxn modelId="{CC27625C-1F24-D741-B343-B9592EB50C9F}" type="presParOf" srcId="{67BF2B01-B3D5-2740-A5BB-A615D7880DC0}" destId="{7490BD6C-2E40-3748-AE41-9826981685FF}" srcOrd="0" destOrd="0" presId="urn:microsoft.com/office/officeart/2005/8/layout/cycle3"/>
    <dgm:cxn modelId="{333B3885-70D1-9948-AAD7-BA5309EDD5E4}" type="presParOf" srcId="{7490BD6C-2E40-3748-AE41-9826981685FF}" destId="{FAF4AC28-D824-304C-A631-3F18BB797EE9}" srcOrd="0" destOrd="0" presId="urn:microsoft.com/office/officeart/2005/8/layout/cycle3"/>
    <dgm:cxn modelId="{42D3AAEF-CF40-394B-89FF-657B005DB219}" type="presParOf" srcId="{7490BD6C-2E40-3748-AE41-9826981685FF}" destId="{FF9D41E7-DBAC-2A43-8CC4-FB7B74E8B5DB}" srcOrd="1" destOrd="0" presId="urn:microsoft.com/office/officeart/2005/8/layout/cycle3"/>
    <dgm:cxn modelId="{F8CFBAD7-2082-CF40-BC11-83A58B96B35E}" type="presParOf" srcId="{7490BD6C-2E40-3748-AE41-9826981685FF}" destId="{89D83C6F-8D50-E647-B316-4CE32B1B048D}" srcOrd="2" destOrd="0" presId="urn:microsoft.com/office/officeart/2005/8/layout/cycle3"/>
    <dgm:cxn modelId="{980D651E-6F43-DC4C-8BD0-DC862D4ED7FF}" type="presParOf" srcId="{7490BD6C-2E40-3748-AE41-9826981685FF}" destId="{E8E48C42-27EE-354F-8CE5-063F498ED3A4}" srcOrd="3" destOrd="0" presId="urn:microsoft.com/office/officeart/2005/8/layout/cycle3"/>
    <dgm:cxn modelId="{B71CE571-E2DD-EB42-A4BA-FC4A7367878A}" type="presParOf" srcId="{7490BD6C-2E40-3748-AE41-9826981685FF}" destId="{B9EC99AD-9335-6F42-B8C0-B5F58D95AE91}" srcOrd="4" destOrd="0" presId="urn:microsoft.com/office/officeart/2005/8/layout/cycle3"/>
    <dgm:cxn modelId="{93E328EB-5C52-AA46-9F68-5509AF33F40A}" type="presParOf" srcId="{7490BD6C-2E40-3748-AE41-9826981685FF}" destId="{1DCCF67A-553A-764E-BA35-E76828CD35C6}" srcOrd="5" destOrd="0" presId="urn:microsoft.com/office/officeart/2005/8/layout/cycle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9D41E7-DBAC-2A43-8CC4-FB7B74E8B5DB}">
      <dsp:nvSpPr>
        <dsp:cNvPr id="0" name=""/>
        <dsp:cNvSpPr/>
      </dsp:nvSpPr>
      <dsp:spPr>
        <a:xfrm>
          <a:off x="575493" y="308020"/>
          <a:ext cx="4304279" cy="4304279"/>
        </a:xfrm>
        <a:prstGeom prst="circularArrow">
          <a:avLst>
            <a:gd name="adj1" fmla="val 5544"/>
            <a:gd name="adj2" fmla="val 330680"/>
            <a:gd name="adj3" fmla="val 13835909"/>
            <a:gd name="adj4" fmla="val 17349565"/>
            <a:gd name="adj5" fmla="val 5757"/>
          </a:avLst>
        </a:prstGeom>
        <a:solidFill>
          <a:schemeClr val="dk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FAF4AC28-D824-304C-A631-3F18BB797EE9}">
      <dsp:nvSpPr>
        <dsp:cNvPr id="0" name=""/>
        <dsp:cNvSpPr/>
      </dsp:nvSpPr>
      <dsp:spPr>
        <a:xfrm>
          <a:off x="1746058" y="293054"/>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Acquire/Generate</a:t>
          </a:r>
        </a:p>
      </dsp:txBody>
      <dsp:txXfrm>
        <a:off x="1793974" y="340970"/>
        <a:ext cx="1867317" cy="885742"/>
      </dsp:txXfrm>
    </dsp:sp>
    <dsp:sp modelId="{89D83C6F-8D50-E647-B316-4CE32B1B048D}">
      <dsp:nvSpPr>
        <dsp:cNvPr id="0" name=""/>
        <dsp:cNvSpPr/>
      </dsp:nvSpPr>
      <dsp:spPr>
        <a:xfrm>
          <a:off x="3379296" y="1711447"/>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Process/Compute</a:t>
          </a:r>
        </a:p>
      </dsp:txBody>
      <dsp:txXfrm>
        <a:off x="3427212" y="1759363"/>
        <a:ext cx="1867317" cy="885742"/>
      </dsp:txXfrm>
    </dsp:sp>
    <dsp:sp modelId="{E8E48C42-27EE-354F-8CE5-063F498ED3A4}">
      <dsp:nvSpPr>
        <dsp:cNvPr id="0" name=""/>
        <dsp:cNvSpPr/>
      </dsp:nvSpPr>
      <dsp:spPr>
        <a:xfrm>
          <a:off x="3091689" y="3311224"/>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Store/Archive</a:t>
          </a:r>
        </a:p>
      </dsp:txBody>
      <dsp:txXfrm>
        <a:off x="3139605" y="3359140"/>
        <a:ext cx="1867317" cy="885742"/>
      </dsp:txXfrm>
    </dsp:sp>
    <dsp:sp modelId="{B9EC99AD-9335-6F42-B8C0-B5F58D95AE91}">
      <dsp:nvSpPr>
        <dsp:cNvPr id="0" name=""/>
        <dsp:cNvSpPr/>
      </dsp:nvSpPr>
      <dsp:spPr>
        <a:xfrm>
          <a:off x="435994" y="3329011"/>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Share/Publish</a:t>
          </a:r>
        </a:p>
      </dsp:txBody>
      <dsp:txXfrm>
        <a:off x="483910" y="3376927"/>
        <a:ext cx="1867317" cy="885742"/>
      </dsp:txXfrm>
    </dsp:sp>
    <dsp:sp modelId="{1DCCF67A-553A-764E-BA35-E76828CD35C6}">
      <dsp:nvSpPr>
        <dsp:cNvPr id="0" name=""/>
        <dsp:cNvSpPr/>
      </dsp:nvSpPr>
      <dsp:spPr>
        <a:xfrm>
          <a:off x="103024" y="1711455"/>
          <a:ext cx="1963149" cy="981574"/>
        </a:xfrm>
        <a:prstGeom prst="roundRect">
          <a:avLst/>
        </a:prstGeom>
        <a:solidFill>
          <a:schemeClr val="bg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1"/>
              </a:solidFill>
            </a:rPr>
            <a:t>Reproduce/Reuse</a:t>
          </a:r>
        </a:p>
      </dsp:txBody>
      <dsp:txXfrm>
        <a:off x="150940" y="1759371"/>
        <a:ext cx="1867317" cy="8857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9D41E7-DBAC-2A43-8CC4-FB7B74E8B5DB}">
      <dsp:nvSpPr>
        <dsp:cNvPr id="0" name=""/>
        <dsp:cNvSpPr/>
      </dsp:nvSpPr>
      <dsp:spPr>
        <a:xfrm>
          <a:off x="510606" y="9337"/>
          <a:ext cx="1858345" cy="1858345"/>
        </a:xfrm>
        <a:prstGeom prst="circularArrow">
          <a:avLst>
            <a:gd name="adj1" fmla="val 5544"/>
            <a:gd name="adj2" fmla="val 330680"/>
            <a:gd name="adj3" fmla="val 14003952"/>
            <a:gd name="adj4" fmla="val 17248695"/>
            <a:gd name="adj5" fmla="val 5757"/>
          </a:avLst>
        </a:prstGeom>
        <a:solidFill>
          <a:schemeClr val="dk2">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FAF4AC28-D824-304C-A631-3F18BB797EE9}">
      <dsp:nvSpPr>
        <dsp:cNvPr id="0" name=""/>
        <dsp:cNvSpPr/>
      </dsp:nvSpPr>
      <dsp:spPr>
        <a:xfrm>
          <a:off x="1048198" y="641"/>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dirty="0"/>
            <a:t>Acquire/Generate</a:t>
          </a:r>
        </a:p>
      </dsp:txBody>
      <dsp:txXfrm>
        <a:off x="1067313" y="19756"/>
        <a:ext cx="744931" cy="353350"/>
      </dsp:txXfrm>
    </dsp:sp>
    <dsp:sp modelId="{89D83C6F-8D50-E647-B316-4CE32B1B048D}">
      <dsp:nvSpPr>
        <dsp:cNvPr id="0" name=""/>
        <dsp:cNvSpPr/>
      </dsp:nvSpPr>
      <dsp:spPr>
        <a:xfrm>
          <a:off x="1753338" y="613023"/>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dirty="0"/>
            <a:t>Process/Compute</a:t>
          </a:r>
        </a:p>
      </dsp:txBody>
      <dsp:txXfrm>
        <a:off x="1772453" y="632138"/>
        <a:ext cx="744931" cy="353350"/>
      </dsp:txXfrm>
    </dsp:sp>
    <dsp:sp modelId="{E8E48C42-27EE-354F-8CE5-063F498ED3A4}">
      <dsp:nvSpPr>
        <dsp:cNvPr id="0" name=""/>
        <dsp:cNvSpPr/>
      </dsp:nvSpPr>
      <dsp:spPr>
        <a:xfrm>
          <a:off x="1629166" y="1303717"/>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dirty="0"/>
            <a:t>Store/Archive</a:t>
          </a:r>
        </a:p>
      </dsp:txBody>
      <dsp:txXfrm>
        <a:off x="1648281" y="1322832"/>
        <a:ext cx="744931" cy="353350"/>
      </dsp:txXfrm>
    </dsp:sp>
    <dsp:sp modelId="{B9EC99AD-9335-6F42-B8C0-B5F58D95AE91}">
      <dsp:nvSpPr>
        <dsp:cNvPr id="0" name=""/>
        <dsp:cNvSpPr/>
      </dsp:nvSpPr>
      <dsp:spPr>
        <a:xfrm>
          <a:off x="482587" y="1311396"/>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en-US" sz="700" kern="1200" dirty="0"/>
            <a:t>Share/Publish</a:t>
          </a:r>
        </a:p>
      </dsp:txBody>
      <dsp:txXfrm>
        <a:off x="501702" y="1330511"/>
        <a:ext cx="744931" cy="353350"/>
      </dsp:txXfrm>
    </dsp:sp>
    <dsp:sp modelId="{1DCCF67A-553A-764E-BA35-E76828CD35C6}">
      <dsp:nvSpPr>
        <dsp:cNvPr id="0" name=""/>
        <dsp:cNvSpPr/>
      </dsp:nvSpPr>
      <dsp:spPr>
        <a:xfrm>
          <a:off x="338829" y="613027"/>
          <a:ext cx="783161" cy="391580"/>
        </a:xfrm>
        <a:prstGeom prst="roundRect">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endParaRPr lang="en-US" sz="700" kern="1200" dirty="0"/>
        </a:p>
      </dsp:txBody>
      <dsp:txXfrm>
        <a:off x="357944" y="632142"/>
        <a:ext cx="744931" cy="353350"/>
      </dsp:txXfrm>
    </dsp:sp>
  </dsp:spTree>
</dsp:drawing>
</file>

<file path=ppt/diagrams/layout1.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png>
</file>

<file path=ppt/media/image12.png>
</file>

<file path=ppt/media/image2.tiff>
</file>

<file path=ppt/media/image3.tiff>
</file>

<file path=ppt/media/image4.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BC6CBB-9E7A-8547-9E4C-7B93693CFF4A}" type="datetimeFigureOut">
              <a:rPr lang="en-US" smtClean="0"/>
              <a:t>1/29/20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FA1294-4938-F54F-8A7E-975951EB18EA}" type="slidenum">
              <a:rPr lang="en-US" smtClean="0"/>
              <a:t>‹#›</a:t>
            </a:fld>
            <a:endParaRPr lang="en-US" dirty="0"/>
          </a:p>
        </p:txBody>
      </p:sp>
    </p:spTree>
    <p:extLst>
      <p:ext uri="{BB962C8B-B14F-4D97-AF65-F5344CB8AC3E}">
        <p14:creationId xmlns:p14="http://schemas.microsoft.com/office/powerpoint/2010/main" val="12756067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5</a:t>
            </a:fld>
            <a:endParaRPr lang="en-US" dirty="0"/>
          </a:p>
        </p:txBody>
      </p:sp>
    </p:spTree>
    <p:extLst>
      <p:ext uri="{BB962C8B-B14F-4D97-AF65-F5344CB8AC3E}">
        <p14:creationId xmlns:p14="http://schemas.microsoft.com/office/powerpoint/2010/main" val="3645651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AFA1294-4938-F54F-8A7E-975951EB18EA}" type="slidenum">
              <a:rPr lang="en-US" smtClean="0"/>
              <a:t>13</a:t>
            </a:fld>
            <a:endParaRPr lang="en-US" dirty="0"/>
          </a:p>
        </p:txBody>
      </p:sp>
    </p:spTree>
    <p:extLst>
      <p:ext uri="{BB962C8B-B14F-4D97-AF65-F5344CB8AC3E}">
        <p14:creationId xmlns:p14="http://schemas.microsoft.com/office/powerpoint/2010/main" val="1776343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stages of research workflow</a:t>
            </a:r>
          </a:p>
          <a:p>
            <a:pPr marL="514350" indent="-514350">
              <a:buFont typeface="+mj-lt"/>
              <a:buAutoNum type="arabicPeriod"/>
            </a:pPr>
            <a:r>
              <a:rPr lang="en-US" dirty="0"/>
              <a:t>Data acquisition &amp; cleaning &amp; filtering </a:t>
            </a:r>
          </a:p>
          <a:p>
            <a:pPr marL="514350" indent="-514350">
              <a:buFont typeface="+mj-lt"/>
              <a:buAutoNum type="arabicPeriod"/>
            </a:pPr>
            <a:r>
              <a:rPr lang="en-US" dirty="0"/>
              <a:t>Data processing – running models</a:t>
            </a:r>
          </a:p>
          <a:p>
            <a:pPr marL="514350" indent="-514350">
              <a:buFont typeface="+mj-lt"/>
              <a:buAutoNum type="arabicPeriod"/>
            </a:pPr>
            <a:r>
              <a:rPr lang="en-US" dirty="0"/>
              <a:t>Data analysis – presenting outcomes</a:t>
            </a:r>
          </a:p>
          <a:p>
            <a:endParaRPr lang="en-US" dirty="0"/>
          </a:p>
        </p:txBody>
      </p:sp>
      <p:sp>
        <p:nvSpPr>
          <p:cNvPr id="4" name="Slide Number Placeholder 3"/>
          <p:cNvSpPr>
            <a:spLocks noGrp="1"/>
          </p:cNvSpPr>
          <p:nvPr>
            <p:ph type="sldNum" sz="quarter" idx="5"/>
          </p:nvPr>
        </p:nvSpPr>
        <p:spPr/>
        <p:txBody>
          <a:bodyPr/>
          <a:lstStyle/>
          <a:p>
            <a:fld id="{0643F6FE-5BB4-2543-8E3C-9F7F6C0DDFD5}" type="slidenum">
              <a:rPr lang="en-US" smtClean="0"/>
              <a:t>14</a:t>
            </a:fld>
            <a:endParaRPr lang="en-US" dirty="0"/>
          </a:p>
        </p:txBody>
      </p:sp>
    </p:spTree>
    <p:extLst>
      <p:ext uri="{BB962C8B-B14F-4D97-AF65-F5344CB8AC3E}">
        <p14:creationId xmlns:p14="http://schemas.microsoft.com/office/powerpoint/2010/main" val="16304994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David Leigh Donoho is a professor of statistics at Stanford University, </a:t>
            </a:r>
            <a:endParaRPr lang="en-US" dirty="0"/>
          </a:p>
        </p:txBody>
      </p:sp>
      <p:sp>
        <p:nvSpPr>
          <p:cNvPr id="4" name="Slide Number Placeholder 3"/>
          <p:cNvSpPr>
            <a:spLocks noGrp="1"/>
          </p:cNvSpPr>
          <p:nvPr>
            <p:ph type="sldNum" sz="quarter" idx="5"/>
          </p:nvPr>
        </p:nvSpPr>
        <p:spPr/>
        <p:txBody>
          <a:bodyPr/>
          <a:lstStyle/>
          <a:p>
            <a:fld id="{0643F6FE-5BB4-2543-8E3C-9F7F6C0DDFD5}" type="slidenum">
              <a:rPr lang="en-US" smtClean="0"/>
              <a:t>15</a:t>
            </a:fld>
            <a:endParaRPr lang="en-US" dirty="0"/>
          </a:p>
        </p:txBody>
      </p:sp>
    </p:spTree>
    <p:extLst>
      <p:ext uri="{BB962C8B-B14F-4D97-AF65-F5344CB8AC3E}">
        <p14:creationId xmlns:p14="http://schemas.microsoft.com/office/powerpoint/2010/main" val="26280102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GitHub</a:t>
            </a:r>
            <a:r>
              <a:rPr lang="en-US" sz="1200" b="0" i="0" kern="1200" dirty="0">
                <a:solidFill>
                  <a:schemeClr val="tx1"/>
                </a:solidFill>
                <a:effectLst/>
                <a:latin typeface="+mn-lt"/>
                <a:ea typeface="+mn-ea"/>
                <a:cs typeface="+mn-cs"/>
              </a:rPr>
              <a:t> is a web-based version-control and collaboration platform for software developers. ... </a:t>
            </a:r>
            <a:r>
              <a:rPr lang="en-US" sz="1200" b="1" i="0" kern="1200" dirty="0">
                <a:solidFill>
                  <a:schemeClr val="tx1"/>
                </a:solidFill>
                <a:effectLst/>
                <a:latin typeface="+mn-lt"/>
                <a:ea typeface="+mn-ea"/>
                <a:cs typeface="+mn-cs"/>
              </a:rPr>
              <a:t>GitHub</a:t>
            </a:r>
            <a:r>
              <a:rPr lang="en-US" sz="1200" b="0" i="0" kern="1200" dirty="0">
                <a:solidFill>
                  <a:schemeClr val="tx1"/>
                </a:solidFill>
                <a:effectLst/>
                <a:latin typeface="+mn-lt"/>
                <a:ea typeface="+mn-ea"/>
                <a:cs typeface="+mn-cs"/>
              </a:rPr>
              <a:t>, which is delivered through a software-as-a-service (SaaS) business model, was started in 2008 and was founded on </a:t>
            </a:r>
            <a:r>
              <a:rPr lang="en-US" sz="1200" b="1" i="0" kern="1200" dirty="0">
                <a:solidFill>
                  <a:schemeClr val="tx1"/>
                </a:solidFill>
                <a:effectLst/>
                <a:latin typeface="+mn-lt"/>
                <a:ea typeface="+mn-ea"/>
                <a:cs typeface="+mn-cs"/>
              </a:rPr>
              <a:t>Git</a:t>
            </a:r>
            <a:r>
              <a:rPr lang="en-US" sz="1200" b="0" i="0" kern="1200" dirty="0">
                <a:solidFill>
                  <a:schemeClr val="tx1"/>
                </a:solidFill>
                <a:effectLst/>
                <a:latin typeface="+mn-lt"/>
                <a:ea typeface="+mn-ea"/>
                <a:cs typeface="+mn-cs"/>
              </a:rPr>
              <a:t>, an open source code management system created by Linus Torvalds to make software builds faster</a:t>
            </a:r>
            <a:endParaRPr lang="en-US" dirty="0"/>
          </a:p>
        </p:txBody>
      </p:sp>
      <p:sp>
        <p:nvSpPr>
          <p:cNvPr id="4" name="Slide Number Placeholder 3"/>
          <p:cNvSpPr>
            <a:spLocks noGrp="1"/>
          </p:cNvSpPr>
          <p:nvPr>
            <p:ph type="sldNum" sz="quarter" idx="5"/>
          </p:nvPr>
        </p:nvSpPr>
        <p:spPr/>
        <p:txBody>
          <a:bodyPr/>
          <a:lstStyle/>
          <a:p>
            <a:fld id="{0643F6FE-5BB4-2543-8E3C-9F7F6C0DDFD5}" type="slidenum">
              <a:rPr lang="en-US" smtClean="0"/>
              <a:t>17</a:t>
            </a:fld>
            <a:endParaRPr lang="en-US" dirty="0"/>
          </a:p>
        </p:txBody>
      </p:sp>
    </p:spTree>
    <p:extLst>
      <p:ext uri="{BB962C8B-B14F-4D97-AF65-F5344CB8AC3E}">
        <p14:creationId xmlns:p14="http://schemas.microsoft.com/office/powerpoint/2010/main" val="4045175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Example: a researcher downloads a dataset, installs the used packages and tries to rerun the code</a:t>
            </a:r>
          </a:p>
          <a:p>
            <a:endParaRPr lang="en-US" dirty="0"/>
          </a:p>
        </p:txBody>
      </p:sp>
      <p:sp>
        <p:nvSpPr>
          <p:cNvPr id="4" name="Slide Number Placeholder 3"/>
          <p:cNvSpPr>
            <a:spLocks noGrp="1"/>
          </p:cNvSpPr>
          <p:nvPr>
            <p:ph type="sldNum" sz="quarter" idx="5"/>
          </p:nvPr>
        </p:nvSpPr>
        <p:spPr/>
        <p:txBody>
          <a:bodyPr/>
          <a:lstStyle/>
          <a:p>
            <a:fld id="{0643F6FE-5BB4-2543-8E3C-9F7F6C0DDFD5}" type="slidenum">
              <a:rPr lang="en-US" smtClean="0"/>
              <a:t>18</a:t>
            </a:fld>
            <a:endParaRPr lang="en-US" dirty="0"/>
          </a:p>
        </p:txBody>
      </p:sp>
    </p:spTree>
    <p:extLst>
      <p:ext uri="{BB962C8B-B14F-4D97-AF65-F5344CB8AC3E}">
        <p14:creationId xmlns:p14="http://schemas.microsoft.com/office/powerpoint/2010/main" val="405930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0C5BA91-7406-F84A-BF57-28E761505DDF}" type="datetime1">
              <a:rPr lang="en-US" smtClean="0"/>
              <a:t>1/29/20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094481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116BF-809F-5042-9985-45E24E6CF28D}" type="datetime1">
              <a:rPr lang="en-US" smtClean="0"/>
              <a:t>1/29/20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339351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100C7A-E100-C64A-B0CB-E036FC9C7951}" type="datetime1">
              <a:rPr lang="en-US" smtClean="0"/>
              <a:t>1/29/20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112846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7566-DF3A-C846-95B3-C59A26FF7F17}" type="datetime1">
              <a:rPr lang="en-US" smtClean="0"/>
              <a:t>1/29/20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38502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8E3B1A-75BC-584E-B6CE-868A2F065B93}" type="datetime1">
              <a:rPr lang="en-US" smtClean="0"/>
              <a:t>1/29/20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9680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461043B-C743-1C4B-8761-63D387490029}" type="datetime1">
              <a:rPr lang="en-US" smtClean="0"/>
              <a:t>1/29/20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9475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431B08-098B-8343-A11A-08ADE3D489B5}" type="datetime1">
              <a:rPr lang="en-US" smtClean="0"/>
              <a:t>1/29/20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689270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391D540-EAF7-3147-A9E6-76911189574B}" type="datetime1">
              <a:rPr lang="en-US" smtClean="0"/>
              <a:t>1/29/20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71742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1C0197-2388-F746-8B14-570DAD62A868}" type="datetime1">
              <a:rPr lang="en-US" smtClean="0"/>
              <a:t>1/29/20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4205038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1C9534-BF57-9144-81A8-99BA753CB7BE}" type="datetime1">
              <a:rPr lang="en-US" smtClean="0"/>
              <a:t>1/29/20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717365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12131-8E93-7B4E-BC70-51CF2CC8ED97}" type="datetime1">
              <a:rPr lang="en-US" smtClean="0"/>
              <a:t>1/29/20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66129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4998C6-9931-D642-B6F6-24E892ECA772}" type="datetime1">
              <a:rPr lang="en-US" smtClean="0"/>
              <a:t>1/29/20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921454-9842-364F-AE15-5087F31B435C}" type="slidenum">
              <a:rPr lang="en-US" smtClean="0"/>
              <a:t>‹#›</a:t>
            </a:fld>
            <a:endParaRPr lang="en-US" dirty="0"/>
          </a:p>
        </p:txBody>
      </p:sp>
    </p:spTree>
    <p:extLst>
      <p:ext uri="{BB962C8B-B14F-4D97-AF65-F5344CB8AC3E}">
        <p14:creationId xmlns:p14="http://schemas.microsoft.com/office/powerpoint/2010/main" val="3348258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emf"/><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1</a:t>
            </a:fld>
            <a:endParaRPr lang="en-US" dirty="0"/>
          </a:p>
        </p:txBody>
      </p:sp>
      <p:sp>
        <p:nvSpPr>
          <p:cNvPr id="13" name="Title 1">
            <a:extLst>
              <a:ext uri="{FF2B5EF4-FFF2-40B4-BE49-F238E27FC236}">
                <a16:creationId xmlns:a16="http://schemas.microsoft.com/office/drawing/2014/main" id="{33EFF7E1-CBC7-7B4D-8581-393A0EBFFE9A}"/>
              </a:ext>
            </a:extLst>
          </p:cNvPr>
          <p:cNvSpPr txBox="1">
            <a:spLocks/>
          </p:cNvSpPr>
          <p:nvPr/>
        </p:nvSpPr>
        <p:spPr>
          <a:xfrm>
            <a:off x="838200" y="2282825"/>
            <a:ext cx="7772400" cy="147002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a:solidFill>
                  <a:srgbClr val="FFFF00"/>
                </a:solidFill>
              </a:rPr>
              <a:t>KICP/AA Workshop</a:t>
            </a:r>
            <a:endParaRPr lang="en-US" b="1" dirty="0">
              <a:solidFill>
                <a:srgbClr val="FFFF00"/>
              </a:solidFill>
            </a:endParaRPr>
          </a:p>
        </p:txBody>
      </p:sp>
      <p:sp>
        <p:nvSpPr>
          <p:cNvPr id="14" name="Subtitle 2">
            <a:extLst>
              <a:ext uri="{FF2B5EF4-FFF2-40B4-BE49-F238E27FC236}">
                <a16:creationId xmlns:a16="http://schemas.microsoft.com/office/drawing/2014/main" id="{6A6452AE-F421-3F49-932C-B14C36250254}"/>
              </a:ext>
            </a:extLst>
          </p:cNvPr>
          <p:cNvSpPr txBox="1">
            <a:spLocks/>
          </p:cNvSpPr>
          <p:nvPr/>
        </p:nvSpPr>
        <p:spPr>
          <a:xfrm>
            <a:off x="1523999" y="4038600"/>
            <a:ext cx="6918251" cy="17526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400" b="1" dirty="0">
                <a:solidFill>
                  <a:schemeClr val="bg1"/>
                </a:solidFill>
              </a:rPr>
              <a:t>Session  3:  Emerging technologies updates and Resource updates</a:t>
            </a:r>
          </a:p>
          <a:p>
            <a:pPr marL="0" indent="0" algn="ctr">
              <a:buNone/>
            </a:pPr>
            <a:endParaRPr lang="en-US" sz="2400" b="1" dirty="0">
              <a:solidFill>
                <a:schemeClr val="bg1"/>
              </a:solidFill>
            </a:endParaRPr>
          </a:p>
          <a:p>
            <a:pPr marL="0" indent="0" algn="ctr">
              <a:buNone/>
            </a:pPr>
            <a:endParaRPr lang="en-US" sz="2400" dirty="0">
              <a:solidFill>
                <a:schemeClr val="bg1"/>
              </a:solidFill>
            </a:endParaRPr>
          </a:p>
          <a:p>
            <a:pPr marL="0" indent="0" algn="ctr">
              <a:buNone/>
            </a:pPr>
            <a:r>
              <a:rPr lang="en-US" sz="1600" dirty="0">
                <a:solidFill>
                  <a:schemeClr val="bg1"/>
                </a:solidFill>
              </a:rPr>
              <a:t>11:45 AM -12:</a:t>
            </a:r>
            <a:r>
              <a:rPr lang="en-US" sz="1600" dirty="0">
                <a:solidFill>
                  <a:schemeClr val="bg1"/>
                </a:solidFill>
                <a:sym typeface="Wingdings" pitchFamily="2" charset="2"/>
              </a:rPr>
              <a:t>15 AM, </a:t>
            </a:r>
            <a:r>
              <a:rPr lang="en-US" sz="1600" dirty="0">
                <a:solidFill>
                  <a:schemeClr val="bg1"/>
                </a:solidFill>
              </a:rPr>
              <a:t>ERC 576</a:t>
            </a:r>
            <a:endParaRPr lang="en-US" sz="1600" dirty="0">
              <a:solidFill>
                <a:schemeClr val="bg1"/>
              </a:solidFill>
              <a:sym typeface="Wingdings" pitchFamily="2" charset="2"/>
            </a:endParaRPr>
          </a:p>
          <a:p>
            <a:pPr marL="0" indent="0" algn="ctr">
              <a:buNone/>
            </a:pPr>
            <a:endParaRPr lang="en-US" sz="1600" dirty="0">
              <a:solidFill>
                <a:schemeClr val="bg1">
                  <a:lumMod val="50000"/>
                </a:schemeClr>
              </a:solidFill>
            </a:endParaRPr>
          </a:p>
          <a:p>
            <a:pPr marL="0" indent="0" algn="ctr">
              <a:buNone/>
            </a:pPr>
            <a:r>
              <a:rPr lang="en-US" sz="1600" dirty="0">
                <a:solidFill>
                  <a:schemeClr val="bg1">
                    <a:lumMod val="50000"/>
                  </a:schemeClr>
                </a:solidFill>
              </a:rPr>
              <a:t>January 30, 2020</a:t>
            </a:r>
          </a:p>
          <a:p>
            <a:pPr marL="0" indent="0" algn="ctr">
              <a:buNone/>
            </a:pPr>
            <a:endParaRPr lang="en-US" sz="1600" dirty="0">
              <a:solidFill>
                <a:schemeClr val="bg1"/>
              </a:solidFill>
            </a:endParaRPr>
          </a:p>
        </p:txBody>
      </p:sp>
      <p:sp>
        <p:nvSpPr>
          <p:cNvPr id="16" name="Line 6">
            <a:extLst>
              <a:ext uri="{FF2B5EF4-FFF2-40B4-BE49-F238E27FC236}">
                <a16:creationId xmlns:a16="http://schemas.microsoft.com/office/drawing/2014/main" id="{A8D77E0E-473D-E842-980F-906A0324C702}"/>
              </a:ext>
            </a:extLst>
          </p:cNvPr>
          <p:cNvSpPr>
            <a:spLocks noChangeShapeType="1"/>
          </p:cNvSpPr>
          <p:nvPr/>
        </p:nvSpPr>
        <p:spPr bwMode="auto">
          <a:xfrm>
            <a:off x="107484" y="6388014"/>
            <a:ext cx="8929032" cy="0"/>
          </a:xfrm>
          <a:prstGeom prst="line">
            <a:avLst/>
          </a:prstGeom>
          <a:noFill/>
          <a:ln w="50800">
            <a:solidFill>
              <a:schemeClr val="bg1">
                <a:lumMod val="85000"/>
              </a:schemeClr>
            </a:solidFill>
            <a:round/>
            <a:headEnd type="none" w="sm" len="sm"/>
            <a:tailEnd type="none" w="sm" len="sm"/>
          </a:ln>
          <a:effectLst/>
        </p:spPr>
        <p:txBody>
          <a:bodyPr>
            <a:prstTxWarp prst="textNoShape">
              <a:avLst/>
            </a:prstTxWarp>
          </a:bodyPr>
          <a:lstStyle/>
          <a:p>
            <a:pPr algn="ctr"/>
            <a:endParaRPr lang="en-US" dirty="0"/>
          </a:p>
        </p:txBody>
      </p:sp>
      <p:sp>
        <p:nvSpPr>
          <p:cNvPr id="17" name="TextBox 16">
            <a:extLst>
              <a:ext uri="{FF2B5EF4-FFF2-40B4-BE49-F238E27FC236}">
                <a16:creationId xmlns:a16="http://schemas.microsoft.com/office/drawing/2014/main" id="{26813C20-BC46-664F-9A13-4A5AFBA0F7F5}"/>
              </a:ext>
            </a:extLst>
          </p:cNvPr>
          <p:cNvSpPr txBox="1"/>
          <p:nvPr/>
        </p:nvSpPr>
        <p:spPr>
          <a:xfrm>
            <a:off x="3906900" y="6509385"/>
            <a:ext cx="1935530" cy="400110"/>
          </a:xfrm>
          <a:prstGeom prst="rect">
            <a:avLst/>
          </a:prstGeom>
          <a:noFill/>
        </p:spPr>
        <p:txBody>
          <a:bodyPr wrap="none" rtlCol="0">
            <a:spAutoFit/>
          </a:bodyPr>
          <a:lstStyle/>
          <a:p>
            <a:pPr algn="ctr"/>
            <a:r>
              <a:rPr lang="en-US" sz="2000" dirty="0">
                <a:solidFill>
                  <a:schemeClr val="bg1"/>
                </a:solidFill>
              </a:rPr>
              <a:t>rcc.uchicago.edu</a:t>
            </a:r>
          </a:p>
        </p:txBody>
      </p:sp>
      <p:pic>
        <p:nvPicPr>
          <p:cNvPr id="18" name="Picture 17">
            <a:extLst>
              <a:ext uri="{FF2B5EF4-FFF2-40B4-BE49-F238E27FC236}">
                <a16:creationId xmlns:a16="http://schemas.microsoft.com/office/drawing/2014/main" id="{E80B15F5-1589-A94A-96A1-A6D8DA28B7D1}"/>
              </a:ext>
            </a:extLst>
          </p:cNvPr>
          <p:cNvPicPr>
            <a:picLocks noChangeAspect="1"/>
          </p:cNvPicPr>
          <p:nvPr/>
        </p:nvPicPr>
        <p:blipFill>
          <a:blip r:embed="rId2"/>
          <a:stretch>
            <a:fillRect/>
          </a:stretch>
        </p:blipFill>
        <p:spPr>
          <a:xfrm>
            <a:off x="2543175" y="518243"/>
            <a:ext cx="4162425" cy="449542"/>
          </a:xfrm>
          <a:prstGeom prst="rect">
            <a:avLst/>
          </a:prstGeom>
        </p:spPr>
      </p:pic>
    </p:spTree>
    <p:extLst>
      <p:ext uri="{BB962C8B-B14F-4D97-AF65-F5344CB8AC3E}">
        <p14:creationId xmlns:p14="http://schemas.microsoft.com/office/powerpoint/2010/main" val="285010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D2242F-47F0-A544-A9C8-E4D333B392EA}"/>
              </a:ext>
            </a:extLst>
          </p:cNvPr>
          <p:cNvSpPr>
            <a:spLocks noGrp="1"/>
          </p:cNvSpPr>
          <p:nvPr>
            <p:ph idx="1"/>
          </p:nvPr>
        </p:nvSpPr>
        <p:spPr/>
        <p:txBody>
          <a:bodyPr>
            <a:normAutofit fontScale="92500" lnSpcReduction="10000"/>
          </a:bodyPr>
          <a:lstStyle/>
          <a:p>
            <a:r>
              <a:rPr lang="en-US" dirty="0"/>
              <a:t>Emerging number of workloads today require diverse computer architectures (CPU, GPU, AI, FPGA, and other accelerators) in order to deliver high compute performance</a:t>
            </a:r>
          </a:p>
          <a:p>
            <a:r>
              <a:rPr lang="en-US" dirty="0"/>
              <a:t>However, taking advantage of multiple types of architectures today is a challenge for developers</a:t>
            </a:r>
          </a:p>
          <a:p>
            <a:r>
              <a:rPr lang="en-US" dirty="0"/>
              <a:t>Programmers need reduced programming complexity </a:t>
            </a:r>
          </a:p>
          <a:p>
            <a:pPr lvl="1"/>
            <a:r>
              <a:rPr lang="en-US" dirty="0"/>
              <a:t>Image using a single software abstraction on a variety of architectures </a:t>
            </a:r>
          </a:p>
        </p:txBody>
      </p:sp>
      <p:sp>
        <p:nvSpPr>
          <p:cNvPr id="4" name="Slide Number Placeholder 3">
            <a:extLst>
              <a:ext uri="{FF2B5EF4-FFF2-40B4-BE49-F238E27FC236}">
                <a16:creationId xmlns:a16="http://schemas.microsoft.com/office/drawing/2014/main" id="{DD444F9D-0C7A-7940-9705-AB30616C1A5E}"/>
              </a:ext>
            </a:extLst>
          </p:cNvPr>
          <p:cNvSpPr>
            <a:spLocks noGrp="1"/>
          </p:cNvSpPr>
          <p:nvPr>
            <p:ph type="sldNum" sz="quarter" idx="12"/>
          </p:nvPr>
        </p:nvSpPr>
        <p:spPr/>
        <p:txBody>
          <a:bodyPr/>
          <a:lstStyle/>
          <a:p>
            <a:fld id="{E7921454-9842-364F-AE15-5087F31B435C}" type="slidenum">
              <a:rPr lang="en-US" smtClean="0"/>
              <a:t>10</a:t>
            </a:fld>
            <a:endParaRPr lang="en-US" dirty="0"/>
          </a:p>
        </p:txBody>
      </p:sp>
      <p:sp>
        <p:nvSpPr>
          <p:cNvPr id="5" name="Title 1">
            <a:extLst>
              <a:ext uri="{FF2B5EF4-FFF2-40B4-BE49-F238E27FC236}">
                <a16:creationId xmlns:a16="http://schemas.microsoft.com/office/drawing/2014/main" id="{DAC70424-0672-1745-9B6B-0265C2FB05FC}"/>
              </a:ext>
            </a:extLst>
          </p:cNvPr>
          <p:cNvSpPr>
            <a:spLocks noGrp="1"/>
          </p:cNvSpPr>
          <p:nvPr>
            <p:ph type="title"/>
          </p:nvPr>
        </p:nvSpPr>
        <p:spPr>
          <a:xfrm>
            <a:off x="457200" y="274638"/>
            <a:ext cx="8229600" cy="1143000"/>
          </a:xfrm>
        </p:spPr>
        <p:txBody>
          <a:bodyPr/>
          <a:lstStyle/>
          <a:p>
            <a:r>
              <a:rPr lang="en-US" b="1" dirty="0">
                <a:solidFill>
                  <a:srgbClr val="0070C0"/>
                </a:solidFill>
              </a:rPr>
              <a:t>Intel </a:t>
            </a:r>
            <a:r>
              <a:rPr lang="en-US" b="1" dirty="0" err="1">
                <a:solidFill>
                  <a:srgbClr val="0070C0"/>
                </a:solidFill>
              </a:rPr>
              <a:t>oneAPI</a:t>
            </a:r>
            <a:endParaRPr lang="en-US" b="1" dirty="0">
              <a:solidFill>
                <a:srgbClr val="0070C0"/>
              </a:solidFill>
            </a:endParaRPr>
          </a:p>
        </p:txBody>
      </p:sp>
    </p:spTree>
    <p:extLst>
      <p:ext uri="{BB962C8B-B14F-4D97-AF65-F5344CB8AC3E}">
        <p14:creationId xmlns:p14="http://schemas.microsoft.com/office/powerpoint/2010/main" val="33097055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9C655-B865-A34A-9458-F543398E4A14}"/>
              </a:ext>
            </a:extLst>
          </p:cNvPr>
          <p:cNvSpPr>
            <a:spLocks noGrp="1"/>
          </p:cNvSpPr>
          <p:nvPr>
            <p:ph type="title"/>
          </p:nvPr>
        </p:nvSpPr>
        <p:spPr/>
        <p:txBody>
          <a:bodyPr/>
          <a:lstStyle/>
          <a:p>
            <a:r>
              <a:rPr lang="en-US" b="1" dirty="0">
                <a:solidFill>
                  <a:srgbClr val="0070C0"/>
                </a:solidFill>
              </a:rPr>
              <a:t>Intel </a:t>
            </a:r>
            <a:r>
              <a:rPr lang="en-US" b="1" dirty="0" err="1">
                <a:solidFill>
                  <a:srgbClr val="0070C0"/>
                </a:solidFill>
              </a:rPr>
              <a:t>oneAPI</a:t>
            </a:r>
            <a:endParaRPr lang="en-US" b="1" dirty="0">
              <a:solidFill>
                <a:srgbClr val="0070C0"/>
              </a:solidFill>
            </a:endParaRPr>
          </a:p>
        </p:txBody>
      </p:sp>
      <p:sp>
        <p:nvSpPr>
          <p:cNvPr id="3" name="Content Placeholder 2">
            <a:extLst>
              <a:ext uri="{FF2B5EF4-FFF2-40B4-BE49-F238E27FC236}">
                <a16:creationId xmlns:a16="http://schemas.microsoft.com/office/drawing/2014/main" id="{450E930C-DF93-1540-801C-6A937D95C303}"/>
              </a:ext>
            </a:extLst>
          </p:cNvPr>
          <p:cNvSpPr>
            <a:spLocks noGrp="1"/>
          </p:cNvSpPr>
          <p:nvPr>
            <p:ph idx="1"/>
          </p:nvPr>
        </p:nvSpPr>
        <p:spPr/>
        <p:txBody>
          <a:bodyPr/>
          <a:lstStyle/>
          <a:p>
            <a:r>
              <a:rPr lang="en-US" dirty="0"/>
              <a:t>Data Parallel C++ (DPC++) is an evolution of C++ that incorporates SYCL*. </a:t>
            </a:r>
          </a:p>
          <a:p>
            <a:r>
              <a:rPr lang="en-US" dirty="0"/>
              <a:t>DPC++ allows code reuse across hardware targets, </a:t>
            </a:r>
          </a:p>
          <a:p>
            <a:r>
              <a:rPr lang="en-US" dirty="0"/>
              <a:t>enables high productivity and performance across CPU, GPU, and FPGA architectures, while permitting accelerator-specific tuning.</a:t>
            </a:r>
          </a:p>
        </p:txBody>
      </p:sp>
      <p:sp>
        <p:nvSpPr>
          <p:cNvPr id="4" name="Slide Number Placeholder 3">
            <a:extLst>
              <a:ext uri="{FF2B5EF4-FFF2-40B4-BE49-F238E27FC236}">
                <a16:creationId xmlns:a16="http://schemas.microsoft.com/office/drawing/2014/main" id="{FC425DC7-5674-A24A-97F6-DEA0A1022C4D}"/>
              </a:ext>
            </a:extLst>
          </p:cNvPr>
          <p:cNvSpPr>
            <a:spLocks noGrp="1"/>
          </p:cNvSpPr>
          <p:nvPr>
            <p:ph type="sldNum" sz="quarter" idx="12"/>
          </p:nvPr>
        </p:nvSpPr>
        <p:spPr/>
        <p:txBody>
          <a:bodyPr/>
          <a:lstStyle/>
          <a:p>
            <a:fld id="{E7921454-9842-364F-AE15-5087F31B435C}" type="slidenum">
              <a:rPr lang="en-US" smtClean="0"/>
              <a:t>11</a:t>
            </a:fld>
            <a:endParaRPr lang="en-US" dirty="0"/>
          </a:p>
        </p:txBody>
      </p:sp>
    </p:spTree>
    <p:extLst>
      <p:ext uri="{BB962C8B-B14F-4D97-AF65-F5344CB8AC3E}">
        <p14:creationId xmlns:p14="http://schemas.microsoft.com/office/powerpoint/2010/main" val="729832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226DF-D27B-444F-8ABF-AF2AFF1B32AC}"/>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92A63AC3-9520-3441-AC7F-714BA5F2AC00}"/>
              </a:ext>
            </a:extLst>
          </p:cNvPr>
          <p:cNvSpPr>
            <a:spLocks noGrp="1"/>
          </p:cNvSpPr>
          <p:nvPr>
            <p:ph type="sldNum" sz="quarter" idx="12"/>
          </p:nvPr>
        </p:nvSpPr>
        <p:spPr/>
        <p:txBody>
          <a:bodyPr/>
          <a:lstStyle/>
          <a:p>
            <a:fld id="{E7921454-9842-364F-AE15-5087F31B435C}" type="slidenum">
              <a:rPr lang="en-US" smtClean="0"/>
              <a:t>12</a:t>
            </a:fld>
            <a:endParaRPr lang="en-US" dirty="0"/>
          </a:p>
        </p:txBody>
      </p:sp>
      <p:pic>
        <p:nvPicPr>
          <p:cNvPr id="11" name="Picture 10">
            <a:extLst>
              <a:ext uri="{FF2B5EF4-FFF2-40B4-BE49-F238E27FC236}">
                <a16:creationId xmlns:a16="http://schemas.microsoft.com/office/drawing/2014/main" id="{AB19C84C-5CE4-EF44-95BA-6A2884A0D449}"/>
              </a:ext>
            </a:extLst>
          </p:cNvPr>
          <p:cNvPicPr>
            <a:picLocks noChangeAspect="1"/>
          </p:cNvPicPr>
          <p:nvPr/>
        </p:nvPicPr>
        <p:blipFill>
          <a:blip r:embed="rId2"/>
          <a:stretch>
            <a:fillRect/>
          </a:stretch>
        </p:blipFill>
        <p:spPr>
          <a:xfrm>
            <a:off x="0" y="0"/>
            <a:ext cx="9144000" cy="5139279"/>
          </a:xfrm>
          <a:prstGeom prst="rect">
            <a:avLst/>
          </a:prstGeom>
        </p:spPr>
      </p:pic>
      <p:sp>
        <p:nvSpPr>
          <p:cNvPr id="12" name="Content Placeholder 8">
            <a:extLst>
              <a:ext uri="{FF2B5EF4-FFF2-40B4-BE49-F238E27FC236}">
                <a16:creationId xmlns:a16="http://schemas.microsoft.com/office/drawing/2014/main" id="{D495F7A3-3496-0648-90C5-4FE433E1A0CB}"/>
              </a:ext>
            </a:extLst>
          </p:cNvPr>
          <p:cNvSpPr txBox="1">
            <a:spLocks/>
          </p:cNvSpPr>
          <p:nvPr/>
        </p:nvSpPr>
        <p:spPr>
          <a:xfrm>
            <a:off x="274320" y="5403185"/>
            <a:ext cx="8229600" cy="1217071"/>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dirty="0"/>
              <a:t>Test </a:t>
            </a:r>
            <a:r>
              <a:rPr lang="en-US" dirty="0" err="1"/>
              <a:t>oneAPI</a:t>
            </a:r>
            <a:r>
              <a:rPr lang="en-US" dirty="0"/>
              <a:t> on the Intel Dev Cloud at: </a:t>
            </a:r>
            <a:r>
              <a:rPr lang="en-US" dirty="0" err="1"/>
              <a:t>software.intel.com</a:t>
            </a:r>
            <a:r>
              <a:rPr lang="en-US" dirty="0"/>
              <a:t>/</a:t>
            </a:r>
            <a:r>
              <a:rPr lang="en-US" dirty="0" err="1"/>
              <a:t>devcloud</a:t>
            </a:r>
            <a:r>
              <a:rPr lang="en-US" dirty="0"/>
              <a:t>/</a:t>
            </a:r>
            <a:r>
              <a:rPr lang="en-US" dirty="0" err="1"/>
              <a:t>oneapi</a:t>
            </a:r>
            <a:endParaRPr lang="en-US" dirty="0"/>
          </a:p>
          <a:p>
            <a:endParaRPr lang="en-US" dirty="0"/>
          </a:p>
        </p:txBody>
      </p:sp>
    </p:spTree>
    <p:extLst>
      <p:ext uri="{BB962C8B-B14F-4D97-AF65-F5344CB8AC3E}">
        <p14:creationId xmlns:p14="http://schemas.microsoft.com/office/powerpoint/2010/main" val="1665764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fontScale="92500" lnSpcReduction="10000"/>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Sharing, Reproducibility and Reusability of published data</a:t>
            </a:r>
          </a:p>
        </p:txBody>
      </p:sp>
      <p:sp>
        <p:nvSpPr>
          <p:cNvPr id="2" name="Slide Number Placeholder 1"/>
          <p:cNvSpPr>
            <a:spLocks noGrp="1"/>
          </p:cNvSpPr>
          <p:nvPr>
            <p:ph type="sldNum" sz="quarter" idx="12"/>
          </p:nvPr>
        </p:nvSpPr>
        <p:spPr/>
        <p:txBody>
          <a:bodyPr/>
          <a:lstStyle/>
          <a:p>
            <a:fld id="{E7921454-9842-364F-AE15-5087F31B435C}" type="slidenum">
              <a:rPr lang="en-US" smtClean="0"/>
              <a:t>13</a:t>
            </a:fld>
            <a:endParaRPr lang="en-US" dirty="0"/>
          </a:p>
        </p:txBody>
      </p:sp>
    </p:spTree>
    <p:extLst>
      <p:ext uri="{BB962C8B-B14F-4D97-AF65-F5344CB8AC3E}">
        <p14:creationId xmlns:p14="http://schemas.microsoft.com/office/powerpoint/2010/main" val="1515598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37556-4EB1-F44D-AA62-4CF823007088}"/>
              </a:ext>
            </a:extLst>
          </p:cNvPr>
          <p:cNvSpPr>
            <a:spLocks noGrp="1"/>
          </p:cNvSpPr>
          <p:nvPr>
            <p:ph type="title"/>
          </p:nvPr>
        </p:nvSpPr>
        <p:spPr>
          <a:xfrm>
            <a:off x="1203158" y="0"/>
            <a:ext cx="6620494" cy="1143000"/>
          </a:xfrm>
        </p:spPr>
        <p:txBody>
          <a:bodyPr/>
          <a:lstStyle/>
          <a:p>
            <a:r>
              <a:rPr lang="en-US" b="1" dirty="0">
                <a:solidFill>
                  <a:srgbClr val="FFFF00"/>
                </a:solidFill>
              </a:rPr>
              <a:t>The data lifecycle</a:t>
            </a:r>
          </a:p>
        </p:txBody>
      </p:sp>
      <p:graphicFrame>
        <p:nvGraphicFramePr>
          <p:cNvPr id="7" name="Content Placeholder 4">
            <a:extLst>
              <a:ext uri="{FF2B5EF4-FFF2-40B4-BE49-F238E27FC236}">
                <a16:creationId xmlns:a16="http://schemas.microsoft.com/office/drawing/2014/main" id="{25B4F60E-C71A-B449-8334-9089AFE14C87}"/>
              </a:ext>
            </a:extLst>
          </p:cNvPr>
          <p:cNvGraphicFramePr>
            <a:graphicFrameLocks/>
          </p:cNvGraphicFramePr>
          <p:nvPr/>
        </p:nvGraphicFramePr>
        <p:xfrm>
          <a:off x="1954937" y="1441389"/>
          <a:ext cx="5455266" cy="48881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7154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F0694-2D24-324E-B383-72E3E2745E67}"/>
              </a:ext>
            </a:extLst>
          </p:cNvPr>
          <p:cNvSpPr>
            <a:spLocks noGrp="1"/>
          </p:cNvSpPr>
          <p:nvPr>
            <p:ph type="title"/>
          </p:nvPr>
        </p:nvSpPr>
        <p:spPr>
          <a:xfrm>
            <a:off x="599704" y="1644316"/>
            <a:ext cx="8229600" cy="5694948"/>
          </a:xfrm>
        </p:spPr>
        <p:txBody>
          <a:bodyPr>
            <a:normAutofit/>
          </a:bodyPr>
          <a:lstStyle/>
          <a:p>
            <a:r>
              <a:rPr lang="en-US" sz="4000" dirty="0">
                <a:solidFill>
                  <a:schemeClr val="bg1"/>
                </a:solidFill>
              </a:rPr>
              <a:t>“An article … in a scientific publication is not the scholarship itself, it is merely advertising of the scholarship. The actual scholarship is the complete … set of instructions [and data] which generated the figures.”  </a:t>
            </a:r>
            <a:br>
              <a:rPr lang="en-US" dirty="0">
                <a:solidFill>
                  <a:schemeClr val="bg1"/>
                </a:solidFill>
              </a:rPr>
            </a:br>
            <a:r>
              <a:rPr lang="en-US" dirty="0">
                <a:solidFill>
                  <a:schemeClr val="bg1"/>
                </a:solidFill>
              </a:rPr>
              <a:t>                        </a:t>
            </a:r>
            <a:r>
              <a:rPr lang="en-US" sz="1800" dirty="0">
                <a:solidFill>
                  <a:schemeClr val="bg1"/>
                </a:solidFill>
              </a:rPr>
              <a:t>David Donoho/Jon Claerbout, 1998 (Victoria Stodden)</a:t>
            </a:r>
            <a:endParaRPr lang="en-US" sz="1800" dirty="0">
              <a:solidFill>
                <a:srgbClr val="FFFF00"/>
              </a:solidFill>
            </a:endParaRPr>
          </a:p>
        </p:txBody>
      </p:sp>
      <p:graphicFrame>
        <p:nvGraphicFramePr>
          <p:cNvPr id="4" name="Content Placeholder 4">
            <a:extLst>
              <a:ext uri="{FF2B5EF4-FFF2-40B4-BE49-F238E27FC236}">
                <a16:creationId xmlns:a16="http://schemas.microsoft.com/office/drawing/2014/main" id="{BDD90BC4-7DCE-5344-9D7A-AB8F661EC445}"/>
              </a:ext>
            </a:extLst>
          </p:cNvPr>
          <p:cNvGraphicFramePr>
            <a:graphicFrameLocks/>
          </p:cNvGraphicFramePr>
          <p:nvPr/>
        </p:nvGraphicFramePr>
        <p:xfrm>
          <a:off x="3274725" y="240632"/>
          <a:ext cx="2879558" cy="18264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5" name="Straight Arrow Connector 4">
            <a:extLst>
              <a:ext uri="{FF2B5EF4-FFF2-40B4-BE49-F238E27FC236}">
                <a16:creationId xmlns:a16="http://schemas.microsoft.com/office/drawing/2014/main" id="{A89DD8C8-770B-F74C-A5C1-D838F48D0DB6}"/>
              </a:ext>
            </a:extLst>
          </p:cNvPr>
          <p:cNvCxnSpPr>
            <a:cxnSpLocks/>
          </p:cNvCxnSpPr>
          <p:nvPr/>
        </p:nvCxnSpPr>
        <p:spPr>
          <a:xfrm flipH="1" flipV="1">
            <a:off x="2922545" y="1321981"/>
            <a:ext cx="704360" cy="402048"/>
          </a:xfrm>
          <a:prstGeom prst="straightConnector1">
            <a:avLst/>
          </a:prstGeom>
          <a:ln w="111125">
            <a:solidFill>
              <a:schemeClr val="bg1"/>
            </a:solidFill>
            <a:headEnd type="triangle"/>
            <a:tailEnd type="non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66423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47DFD-B38A-2A4B-A35F-1F3772742169}"/>
              </a:ext>
            </a:extLst>
          </p:cNvPr>
          <p:cNvSpPr>
            <a:spLocks noGrp="1"/>
          </p:cNvSpPr>
          <p:nvPr>
            <p:ph type="title"/>
          </p:nvPr>
        </p:nvSpPr>
        <p:spPr/>
        <p:txBody>
          <a:bodyPr/>
          <a:lstStyle/>
          <a:p>
            <a:r>
              <a:rPr lang="en-US" b="1" dirty="0">
                <a:solidFill>
                  <a:srgbClr val="0070C0"/>
                </a:solidFill>
              </a:rPr>
              <a:t>Reproducibility and Replicability</a:t>
            </a:r>
          </a:p>
        </p:txBody>
      </p:sp>
      <p:sp>
        <p:nvSpPr>
          <p:cNvPr id="3" name="Content Placeholder 2">
            <a:extLst>
              <a:ext uri="{FF2B5EF4-FFF2-40B4-BE49-F238E27FC236}">
                <a16:creationId xmlns:a16="http://schemas.microsoft.com/office/drawing/2014/main" id="{D8E9C52A-CBC2-EC46-8E84-4FC1400FAD4F}"/>
              </a:ext>
            </a:extLst>
          </p:cNvPr>
          <p:cNvSpPr>
            <a:spLocks noGrp="1"/>
          </p:cNvSpPr>
          <p:nvPr>
            <p:ph idx="1"/>
          </p:nvPr>
        </p:nvSpPr>
        <p:spPr>
          <a:xfrm>
            <a:off x="300038" y="1628424"/>
            <a:ext cx="6019800" cy="4525963"/>
          </a:xfrm>
        </p:spPr>
        <p:txBody>
          <a:bodyPr>
            <a:normAutofit fontScale="92500" lnSpcReduction="20000"/>
          </a:bodyPr>
          <a:lstStyle/>
          <a:p>
            <a:r>
              <a:rPr lang="en-US" b="1" dirty="0"/>
              <a:t>Reproducibility</a:t>
            </a:r>
            <a:r>
              <a:rPr lang="en-US" dirty="0"/>
              <a:t>: Obtaining consistent results using the same input data, computational steps, methods, code, and conditions of analysis</a:t>
            </a:r>
          </a:p>
          <a:p>
            <a:pPr marL="457200" lvl="1" indent="0">
              <a:buNone/>
            </a:pPr>
            <a:r>
              <a:rPr lang="en-US" sz="1900" dirty="0">
                <a:solidFill>
                  <a:srgbClr val="0070C0"/>
                </a:solidFill>
              </a:rPr>
              <a:t>      -&gt; not working on numerical reproducibility</a:t>
            </a:r>
          </a:p>
          <a:p>
            <a:pPr marL="457200" lvl="1" indent="0">
              <a:buNone/>
            </a:pPr>
            <a:endParaRPr lang="en-US" sz="1900" dirty="0">
              <a:solidFill>
                <a:srgbClr val="0070C0"/>
              </a:solidFill>
            </a:endParaRPr>
          </a:p>
          <a:p>
            <a:r>
              <a:rPr lang="en-US" b="1" dirty="0"/>
              <a:t>Replicability: </a:t>
            </a:r>
            <a:r>
              <a:rPr lang="en-US" dirty="0"/>
              <a:t>obtaining consistent results across studies aimed at answering the same scientific question, each of which has obtained its own data</a:t>
            </a:r>
          </a:p>
        </p:txBody>
      </p:sp>
      <p:sp>
        <p:nvSpPr>
          <p:cNvPr id="4" name="TextBox 3">
            <a:extLst>
              <a:ext uri="{FF2B5EF4-FFF2-40B4-BE49-F238E27FC236}">
                <a16:creationId xmlns:a16="http://schemas.microsoft.com/office/drawing/2014/main" id="{C7708370-D0DD-E24A-9567-6F82CDED0D32}"/>
              </a:ext>
            </a:extLst>
          </p:cNvPr>
          <p:cNvSpPr txBox="1"/>
          <p:nvPr/>
        </p:nvSpPr>
        <p:spPr>
          <a:xfrm>
            <a:off x="1331707" y="6104936"/>
            <a:ext cx="7148688" cy="646331"/>
          </a:xfrm>
          <a:prstGeom prst="rect">
            <a:avLst/>
          </a:prstGeom>
          <a:noFill/>
        </p:spPr>
        <p:txBody>
          <a:bodyPr wrap="none" rtlCol="0">
            <a:spAutoFit/>
          </a:bodyPr>
          <a:lstStyle/>
          <a:p>
            <a:pPr algn="ctr"/>
            <a:r>
              <a:rPr lang="en-US" dirty="0"/>
              <a:t>Source: National Academies of Sciences, Engineering and Medicine. 2019. </a:t>
            </a:r>
          </a:p>
          <a:p>
            <a:pPr algn="ctr"/>
            <a:r>
              <a:rPr lang="en-US" dirty="0"/>
              <a:t>Https://doi.org/10.17226/25303</a:t>
            </a:r>
          </a:p>
        </p:txBody>
      </p:sp>
      <p:pic>
        <p:nvPicPr>
          <p:cNvPr id="6" name="Picture 5">
            <a:extLst>
              <a:ext uri="{FF2B5EF4-FFF2-40B4-BE49-F238E27FC236}">
                <a16:creationId xmlns:a16="http://schemas.microsoft.com/office/drawing/2014/main" id="{2750E6B6-2D1D-CA48-BF01-7C683DACAA9B}"/>
              </a:ext>
            </a:extLst>
          </p:cNvPr>
          <p:cNvPicPr>
            <a:picLocks noChangeAspect="1"/>
          </p:cNvPicPr>
          <p:nvPr/>
        </p:nvPicPr>
        <p:blipFill>
          <a:blip r:embed="rId2"/>
          <a:stretch>
            <a:fillRect/>
          </a:stretch>
        </p:blipFill>
        <p:spPr>
          <a:xfrm>
            <a:off x="6319838" y="1948305"/>
            <a:ext cx="2667000" cy="3886200"/>
          </a:xfrm>
          <a:prstGeom prst="rect">
            <a:avLst/>
          </a:prstGeom>
        </p:spPr>
      </p:pic>
    </p:spTree>
    <p:extLst>
      <p:ext uri="{BB962C8B-B14F-4D97-AF65-F5344CB8AC3E}">
        <p14:creationId xmlns:p14="http://schemas.microsoft.com/office/powerpoint/2010/main" val="31688095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BEC83-BC79-AB40-8AE6-FE6F8B185B1B}"/>
              </a:ext>
            </a:extLst>
          </p:cNvPr>
          <p:cNvSpPr>
            <a:spLocks noGrp="1"/>
          </p:cNvSpPr>
          <p:nvPr>
            <p:ph type="title"/>
          </p:nvPr>
        </p:nvSpPr>
        <p:spPr>
          <a:xfrm>
            <a:off x="457200" y="0"/>
            <a:ext cx="8229600" cy="1143000"/>
          </a:xfrm>
        </p:spPr>
        <p:txBody>
          <a:bodyPr/>
          <a:lstStyle/>
          <a:p>
            <a:r>
              <a:rPr lang="en-US" b="1" dirty="0">
                <a:solidFill>
                  <a:srgbClr val="0070C0"/>
                </a:solidFill>
              </a:rPr>
              <a:t>Existing work and projects</a:t>
            </a:r>
          </a:p>
        </p:txBody>
      </p:sp>
      <p:sp>
        <p:nvSpPr>
          <p:cNvPr id="3" name="Content Placeholder 2">
            <a:extLst>
              <a:ext uri="{FF2B5EF4-FFF2-40B4-BE49-F238E27FC236}">
                <a16:creationId xmlns:a16="http://schemas.microsoft.com/office/drawing/2014/main" id="{C2C02BA3-8ED3-9842-91E6-EDDA569CCFF8}"/>
              </a:ext>
            </a:extLst>
          </p:cNvPr>
          <p:cNvSpPr>
            <a:spLocks noGrp="1"/>
          </p:cNvSpPr>
          <p:nvPr>
            <p:ph idx="1"/>
          </p:nvPr>
        </p:nvSpPr>
        <p:spPr>
          <a:xfrm>
            <a:off x="514350" y="1142999"/>
            <a:ext cx="8229600" cy="5286375"/>
          </a:xfrm>
        </p:spPr>
        <p:txBody>
          <a:bodyPr>
            <a:normAutofit fontScale="85000" lnSpcReduction="10000"/>
          </a:bodyPr>
          <a:lstStyle/>
          <a:p>
            <a:r>
              <a:rPr lang="en-US" sz="2800" b="1" dirty="0"/>
              <a:t>Digital Object identifier (DOI): </a:t>
            </a:r>
            <a:r>
              <a:rPr lang="en-US" dirty="0"/>
              <a:t>is a persistent identifier or handle used to identify digital objects uniquely. </a:t>
            </a:r>
          </a:p>
          <a:p>
            <a:r>
              <a:rPr lang="en-US" sz="2800" b="1" dirty="0"/>
              <a:t>Project jupyter</a:t>
            </a:r>
            <a:r>
              <a:rPr lang="en-US" sz="2800" dirty="0"/>
              <a:t>: web application that allows you to create and share documents that contain live code, equations, visualizations and narrative text.</a:t>
            </a:r>
          </a:p>
          <a:p>
            <a:r>
              <a:rPr lang="en-US" sz="2800" b="1" dirty="0"/>
              <a:t>Containers: </a:t>
            </a:r>
            <a:r>
              <a:rPr lang="en-US" sz="2800" dirty="0"/>
              <a:t>software to package applications allowing them to be portable to any system running a Linux OS. It captures necessary system dependencies and vastly help with reproducibility</a:t>
            </a:r>
          </a:p>
          <a:p>
            <a:r>
              <a:rPr lang="en-US" sz="2800" b="1" dirty="0"/>
              <a:t>Github/Gitlab</a:t>
            </a:r>
            <a:r>
              <a:rPr lang="en-US" sz="2800" dirty="0"/>
              <a:t>: a web-based version-control and collaboration platform for software developers</a:t>
            </a:r>
          </a:p>
          <a:p>
            <a:r>
              <a:rPr lang="en-US" sz="2800" b="1" dirty="0"/>
              <a:t>Globus: </a:t>
            </a:r>
            <a:r>
              <a:rPr lang="en-US" sz="2800" dirty="0"/>
              <a:t>software for transferring and sharing files with others. It is also used to build applications and gateways</a:t>
            </a:r>
          </a:p>
          <a:p>
            <a:r>
              <a:rPr lang="en-US" dirty="0"/>
              <a:t>Etc.</a:t>
            </a:r>
          </a:p>
          <a:p>
            <a:pPr marL="0" indent="0">
              <a:buNone/>
            </a:pPr>
            <a:endParaRPr lang="en-US" dirty="0"/>
          </a:p>
        </p:txBody>
      </p:sp>
    </p:spTree>
    <p:extLst>
      <p:ext uri="{BB962C8B-B14F-4D97-AF65-F5344CB8AC3E}">
        <p14:creationId xmlns:p14="http://schemas.microsoft.com/office/powerpoint/2010/main" val="1323715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EF0694-2D24-324E-B383-72E3E2745E67}"/>
              </a:ext>
            </a:extLst>
          </p:cNvPr>
          <p:cNvSpPr>
            <a:spLocks noGrp="1"/>
          </p:cNvSpPr>
          <p:nvPr>
            <p:ph type="title"/>
          </p:nvPr>
        </p:nvSpPr>
        <p:spPr>
          <a:xfrm>
            <a:off x="238539" y="1142999"/>
            <a:ext cx="8657488" cy="5014913"/>
          </a:xfrm>
        </p:spPr>
        <p:txBody>
          <a:bodyPr>
            <a:normAutofit fontScale="90000"/>
          </a:bodyPr>
          <a:lstStyle/>
          <a:p>
            <a:r>
              <a:rPr lang="en-US" dirty="0">
                <a:solidFill>
                  <a:srgbClr val="FFFF00"/>
                </a:solidFill>
              </a:rPr>
              <a:t>What question are we trying to address?</a:t>
            </a:r>
            <a:br>
              <a:rPr lang="en-US" dirty="0">
                <a:solidFill>
                  <a:srgbClr val="FFFF00"/>
                </a:solidFill>
              </a:rPr>
            </a:br>
            <a:br>
              <a:rPr lang="en-US" dirty="0">
                <a:solidFill>
                  <a:srgbClr val="FFFF00"/>
                </a:solidFill>
              </a:rPr>
            </a:br>
            <a:r>
              <a:rPr lang="en-US" dirty="0">
                <a:solidFill>
                  <a:schemeClr val="bg1"/>
                </a:solidFill>
              </a:rPr>
              <a:t>How do we document and collect metadata/info about the methodology, data, software, tools, platform, etc. , associated with published results, research endeavors with minimum effort </a:t>
            </a:r>
            <a:br>
              <a:rPr lang="en-US" dirty="0">
                <a:solidFill>
                  <a:schemeClr val="bg1"/>
                </a:solidFill>
              </a:rPr>
            </a:br>
            <a:r>
              <a:rPr lang="en-US" dirty="0">
                <a:solidFill>
                  <a:schemeClr val="bg1"/>
                </a:solidFill>
              </a:rPr>
              <a:t>and produce artifacts that be can be reproducible</a:t>
            </a:r>
            <a:br>
              <a:rPr lang="en-US" dirty="0">
                <a:solidFill>
                  <a:schemeClr val="bg1"/>
                </a:solidFill>
              </a:rPr>
            </a:br>
            <a:endParaRPr lang="en-US" dirty="0">
              <a:solidFill>
                <a:schemeClr val="bg1"/>
              </a:solidFill>
            </a:endParaRPr>
          </a:p>
        </p:txBody>
      </p:sp>
    </p:spTree>
    <p:extLst>
      <p:ext uri="{BB962C8B-B14F-4D97-AF65-F5344CB8AC3E}">
        <p14:creationId xmlns:p14="http://schemas.microsoft.com/office/powerpoint/2010/main" val="3504890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2</a:t>
            </a:fld>
            <a:endParaRPr lang="en-US" dirty="0"/>
          </a:p>
        </p:txBody>
      </p:sp>
      <p:sp>
        <p:nvSpPr>
          <p:cNvPr id="9" name="Content Placeholder 2">
            <a:extLst>
              <a:ext uri="{FF2B5EF4-FFF2-40B4-BE49-F238E27FC236}">
                <a16:creationId xmlns:a16="http://schemas.microsoft.com/office/drawing/2014/main" id="{582C8ED2-8DC9-D748-95B8-3F0C411C1B70}"/>
              </a:ext>
            </a:extLst>
          </p:cNvPr>
          <p:cNvSpPr>
            <a:spLocks noGrp="1"/>
          </p:cNvSpPr>
          <p:nvPr>
            <p:ph idx="1"/>
          </p:nvPr>
        </p:nvSpPr>
        <p:spPr>
          <a:xfrm>
            <a:off x="300037" y="1469279"/>
            <a:ext cx="8543925" cy="2829452"/>
          </a:xfrm>
          <a:noFill/>
        </p:spPr>
        <p:txBody>
          <a:bodyPr>
            <a:normAutofit/>
          </a:bodyPr>
          <a:lstStyle/>
          <a:p>
            <a:pPr lvl="1">
              <a:buFont typeface="Arial" charset="0"/>
              <a:buChar char="•"/>
            </a:pPr>
            <a:r>
              <a:rPr lang="en-US" dirty="0">
                <a:solidFill>
                  <a:schemeClr val="bg1"/>
                </a:solidFill>
              </a:rPr>
              <a:t>ML/Deep learning at RCC</a:t>
            </a:r>
          </a:p>
          <a:p>
            <a:pPr lvl="1">
              <a:buFont typeface="Arial" charset="0"/>
              <a:buChar char="•"/>
            </a:pPr>
            <a:r>
              <a:rPr lang="en-US" sz="3200" dirty="0">
                <a:solidFill>
                  <a:schemeClr val="bg1"/>
                </a:solidFill>
              </a:rPr>
              <a:t>Midway3</a:t>
            </a:r>
          </a:p>
          <a:p>
            <a:pPr lvl="1">
              <a:buFont typeface="Arial" charset="0"/>
              <a:buChar char="•"/>
            </a:pPr>
            <a:r>
              <a:rPr lang="en-US" dirty="0">
                <a:solidFill>
                  <a:schemeClr val="bg1"/>
                </a:solidFill>
              </a:rPr>
              <a:t>The newly announced Intel </a:t>
            </a:r>
            <a:r>
              <a:rPr lang="en-US" dirty="0" err="1">
                <a:solidFill>
                  <a:schemeClr val="bg1"/>
                </a:solidFill>
              </a:rPr>
              <a:t>OneAPI</a:t>
            </a:r>
            <a:endParaRPr lang="en-US" dirty="0">
              <a:solidFill>
                <a:schemeClr val="bg1"/>
              </a:solidFill>
            </a:endParaRPr>
          </a:p>
          <a:p>
            <a:pPr lvl="1">
              <a:buFont typeface="Arial" charset="0"/>
              <a:buChar char="•"/>
            </a:pPr>
            <a:r>
              <a:rPr lang="en-US" dirty="0">
                <a:solidFill>
                  <a:schemeClr val="bg1"/>
                </a:solidFill>
              </a:rPr>
              <a:t>Sharing, Reproducibility and Reusability of published data</a:t>
            </a:r>
            <a:endParaRPr lang="en-US" sz="3200" dirty="0">
              <a:solidFill>
                <a:schemeClr val="bg1"/>
              </a:solidFill>
            </a:endParaRPr>
          </a:p>
          <a:p>
            <a:pPr lvl="1">
              <a:buFont typeface="Arial" charset="0"/>
              <a:buChar char="•"/>
            </a:pPr>
            <a:endParaRPr lang="en-US" sz="3200" dirty="0">
              <a:solidFill>
                <a:schemeClr val="bg1"/>
              </a:solidFill>
            </a:endParaRPr>
          </a:p>
        </p:txBody>
      </p:sp>
      <p:sp>
        <p:nvSpPr>
          <p:cNvPr id="10" name="Title 1">
            <a:extLst>
              <a:ext uri="{FF2B5EF4-FFF2-40B4-BE49-F238E27FC236}">
                <a16:creationId xmlns:a16="http://schemas.microsoft.com/office/drawing/2014/main" id="{3EBFE85E-E9C9-0D4B-8945-725650933FA9}"/>
              </a:ext>
            </a:extLst>
          </p:cNvPr>
          <p:cNvSpPr>
            <a:spLocks noGrp="1"/>
          </p:cNvSpPr>
          <p:nvPr>
            <p:ph type="title"/>
          </p:nvPr>
        </p:nvSpPr>
        <p:spPr>
          <a:xfrm>
            <a:off x="457200" y="13203"/>
            <a:ext cx="8229600" cy="1143000"/>
          </a:xfrm>
        </p:spPr>
        <p:txBody>
          <a:bodyPr/>
          <a:lstStyle/>
          <a:p>
            <a:r>
              <a:rPr lang="en-US" b="1" dirty="0">
                <a:solidFill>
                  <a:srgbClr val="FFFF00"/>
                </a:solidFill>
                <a:latin typeface="+mn-lt"/>
                <a:cs typeface="Palatino Linotype"/>
              </a:rPr>
              <a:t>Overview</a:t>
            </a:r>
          </a:p>
        </p:txBody>
      </p:sp>
    </p:spTree>
    <p:extLst>
      <p:ext uri="{BB962C8B-B14F-4D97-AF65-F5344CB8AC3E}">
        <p14:creationId xmlns:p14="http://schemas.microsoft.com/office/powerpoint/2010/main" val="2769916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ML/Deep learning at RCC</a:t>
            </a:r>
          </a:p>
        </p:txBody>
      </p:sp>
      <p:sp>
        <p:nvSpPr>
          <p:cNvPr id="2" name="Slide Number Placeholder 1"/>
          <p:cNvSpPr>
            <a:spLocks noGrp="1"/>
          </p:cNvSpPr>
          <p:nvPr>
            <p:ph type="sldNum" sz="quarter" idx="12"/>
          </p:nvPr>
        </p:nvSpPr>
        <p:spPr/>
        <p:txBody>
          <a:bodyPr/>
          <a:lstStyle/>
          <a:p>
            <a:fld id="{E7921454-9842-364F-AE15-5087F31B435C}" type="slidenum">
              <a:rPr lang="en-US" smtClean="0"/>
              <a:t>3</a:t>
            </a:fld>
            <a:endParaRPr lang="en-US" dirty="0"/>
          </a:p>
        </p:txBody>
      </p:sp>
    </p:spTree>
    <p:extLst>
      <p:ext uri="{BB962C8B-B14F-4D97-AF65-F5344CB8AC3E}">
        <p14:creationId xmlns:p14="http://schemas.microsoft.com/office/powerpoint/2010/main" val="2647557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A187-71A9-E648-9710-095C8C5C80E6}"/>
              </a:ext>
            </a:extLst>
          </p:cNvPr>
          <p:cNvSpPr>
            <a:spLocks noGrp="1"/>
          </p:cNvSpPr>
          <p:nvPr>
            <p:ph type="title"/>
          </p:nvPr>
        </p:nvSpPr>
        <p:spPr>
          <a:xfrm>
            <a:off x="409904" y="64952"/>
            <a:ext cx="8229600" cy="1143000"/>
          </a:xfrm>
        </p:spPr>
        <p:txBody>
          <a:bodyPr/>
          <a:lstStyle/>
          <a:p>
            <a:r>
              <a:rPr lang="en-US" dirty="0"/>
              <a:t>Software/DL Frameworks</a:t>
            </a:r>
          </a:p>
        </p:txBody>
      </p:sp>
      <p:sp>
        <p:nvSpPr>
          <p:cNvPr id="4" name="Slide Number Placeholder 3">
            <a:extLst>
              <a:ext uri="{FF2B5EF4-FFF2-40B4-BE49-F238E27FC236}">
                <a16:creationId xmlns:a16="http://schemas.microsoft.com/office/drawing/2014/main" id="{99A58BFD-BA7B-2344-996B-E8F1C98A3343}"/>
              </a:ext>
            </a:extLst>
          </p:cNvPr>
          <p:cNvSpPr>
            <a:spLocks noGrp="1"/>
          </p:cNvSpPr>
          <p:nvPr>
            <p:ph type="sldNum" sz="quarter" idx="12"/>
          </p:nvPr>
        </p:nvSpPr>
        <p:spPr/>
        <p:txBody>
          <a:bodyPr/>
          <a:lstStyle/>
          <a:p>
            <a:fld id="{E7921454-9842-364F-AE15-5087F31B435C}" type="slidenum">
              <a:rPr lang="en-US" smtClean="0"/>
              <a:t>4</a:t>
            </a:fld>
            <a:endParaRPr lang="en-US" dirty="0"/>
          </a:p>
        </p:txBody>
      </p:sp>
      <p:sp>
        <p:nvSpPr>
          <p:cNvPr id="5" name="TextBox 4">
            <a:extLst>
              <a:ext uri="{FF2B5EF4-FFF2-40B4-BE49-F238E27FC236}">
                <a16:creationId xmlns:a16="http://schemas.microsoft.com/office/drawing/2014/main" id="{847A09D3-5672-2344-A325-3BEDEEF67A3B}"/>
              </a:ext>
            </a:extLst>
          </p:cNvPr>
          <p:cNvSpPr txBox="1"/>
          <p:nvPr/>
        </p:nvSpPr>
        <p:spPr>
          <a:xfrm>
            <a:off x="409904" y="1198180"/>
            <a:ext cx="6159064" cy="5632311"/>
          </a:xfrm>
          <a:prstGeom prst="rect">
            <a:avLst/>
          </a:prstGeom>
          <a:noFill/>
        </p:spPr>
        <p:txBody>
          <a:bodyPr wrap="square" rtlCol="0">
            <a:spAutoFit/>
          </a:bodyPr>
          <a:lstStyle/>
          <a:p>
            <a:pPr marL="285750" indent="-285750">
              <a:buFontTx/>
              <a:buChar char="-"/>
            </a:pPr>
            <a:r>
              <a:rPr lang="en-US" dirty="0" err="1"/>
              <a:t>Tensorflow</a:t>
            </a:r>
            <a:r>
              <a:rPr lang="en-US" dirty="0"/>
              <a:t>:</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tf-gpu-1.14.0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tf-gpu-2.0-cuda-10.0</a:t>
            </a:r>
          </a:p>
          <a:p>
            <a:pPr lvl="1"/>
            <a:endParaRPr lang="en-US" dirty="0">
              <a:latin typeface="Consolas" panose="020B0609020204030204" pitchFamily="49" charset="0"/>
              <a:cs typeface="Consolas" panose="020B0609020204030204" pitchFamily="49" charset="0"/>
            </a:endParaRPr>
          </a:p>
          <a:p>
            <a:pPr marL="285750" indent="-285750">
              <a:buFontTx/>
              <a:buChar char="-"/>
            </a:pPr>
            <a:endParaRPr lang="en-US" dirty="0"/>
          </a:p>
          <a:p>
            <a:pPr marL="285750" indent="-285750">
              <a:buFontTx/>
              <a:buChar char="-"/>
            </a:pPr>
            <a:r>
              <a:rPr lang="en-US" dirty="0" err="1"/>
              <a:t>PyTorch</a:t>
            </a:r>
            <a:r>
              <a:rPr lang="en-US" dirty="0"/>
              <a:t> and </a:t>
            </a:r>
            <a:r>
              <a:rPr lang="en-US" dirty="0" err="1"/>
              <a:t>PyTorch</a:t>
            </a:r>
            <a:r>
              <a:rPr lang="en-US" dirty="0"/>
              <a:t> </a:t>
            </a:r>
            <a:r>
              <a:rPr lang="en-US" dirty="0" err="1"/>
              <a:t>Geomteric</a:t>
            </a:r>
            <a:endParaRPr lang="en-US" dirty="0"/>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a:latin typeface="Consolas" panose="020B0609020204030204" pitchFamily="49" charset="0"/>
                <a:cs typeface="Consolas" panose="020B0609020204030204" pitchFamily="49" charset="0"/>
              </a:rPr>
              <a:t>module load pytorch-gpu-1.2-cuda-10.0</a:t>
            </a:r>
          </a:p>
          <a:p>
            <a:pPr marL="742950" lvl="1" indent="-285750">
              <a:buFontTx/>
              <a:buChar char="-"/>
            </a:pPr>
            <a:r>
              <a:rPr lang="en-US" dirty="0">
                <a:latin typeface="Consolas" panose="020B0609020204030204" pitchFamily="49" charset="0"/>
                <a:cs typeface="Consolas" panose="020B0609020204030204" pitchFamily="49" charset="0"/>
              </a:rPr>
              <a:t>pytorch-gpu-1.2-cuda-10.0+torch-geometric-1.3.2</a:t>
            </a:r>
          </a:p>
          <a:p>
            <a:pPr marL="742950" lvl="1" indent="-285750">
              <a:buFontTx/>
              <a:buChar char="-"/>
            </a:pPr>
            <a:endParaRPr lang="en-US" dirty="0"/>
          </a:p>
          <a:p>
            <a:pPr marL="285750" indent="-285750">
              <a:buFontTx/>
              <a:buChar char="-"/>
            </a:pPr>
            <a:r>
              <a:rPr lang="en-US" dirty="0"/>
              <a:t>Theano</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theano-1.0.3  </a:t>
            </a:r>
          </a:p>
          <a:p>
            <a:pPr marL="742950" lvl="1" indent="-285750">
              <a:buFontTx/>
              <a:buChar char="-"/>
            </a:pPr>
            <a:endParaRPr lang="en-US" dirty="0"/>
          </a:p>
          <a:p>
            <a:pPr marL="285750" indent="-285750">
              <a:buFontTx/>
              <a:buChar char="-"/>
            </a:pPr>
            <a:endParaRPr lang="en-US" dirty="0"/>
          </a:p>
          <a:p>
            <a:endParaRPr lang="en-US" dirty="0"/>
          </a:p>
        </p:txBody>
      </p:sp>
      <p:pic>
        <p:nvPicPr>
          <p:cNvPr id="6" name="Picture 5">
            <a:extLst>
              <a:ext uri="{FF2B5EF4-FFF2-40B4-BE49-F238E27FC236}">
                <a16:creationId xmlns:a16="http://schemas.microsoft.com/office/drawing/2014/main" id="{B57D0F0A-F9E6-6245-9B30-FEA0BD0C9B42}"/>
              </a:ext>
            </a:extLst>
          </p:cNvPr>
          <p:cNvPicPr>
            <a:picLocks noChangeAspect="1"/>
          </p:cNvPicPr>
          <p:nvPr/>
        </p:nvPicPr>
        <p:blipFill rotWithShape="1">
          <a:blip r:embed="rId2"/>
          <a:srcRect l="10909" t="15313" r="9866" b="15337"/>
          <a:stretch/>
        </p:blipFill>
        <p:spPr>
          <a:xfrm>
            <a:off x="5970398" y="1207952"/>
            <a:ext cx="2827282" cy="1576552"/>
          </a:xfrm>
          <a:prstGeom prst="rect">
            <a:avLst/>
          </a:prstGeom>
        </p:spPr>
      </p:pic>
      <p:pic>
        <p:nvPicPr>
          <p:cNvPr id="8" name="Picture 7">
            <a:extLst>
              <a:ext uri="{FF2B5EF4-FFF2-40B4-BE49-F238E27FC236}">
                <a16:creationId xmlns:a16="http://schemas.microsoft.com/office/drawing/2014/main" id="{1C95DB09-4258-1B44-A4DD-86956F80571A}"/>
              </a:ext>
            </a:extLst>
          </p:cNvPr>
          <p:cNvPicPr>
            <a:picLocks noChangeAspect="1"/>
          </p:cNvPicPr>
          <p:nvPr/>
        </p:nvPicPr>
        <p:blipFill>
          <a:blip r:embed="rId3"/>
          <a:stretch>
            <a:fillRect/>
          </a:stretch>
        </p:blipFill>
        <p:spPr>
          <a:xfrm>
            <a:off x="5970398" y="3647515"/>
            <a:ext cx="3225630" cy="645126"/>
          </a:xfrm>
          <a:prstGeom prst="rect">
            <a:avLst/>
          </a:prstGeom>
        </p:spPr>
      </p:pic>
      <p:pic>
        <p:nvPicPr>
          <p:cNvPr id="9" name="Picture 8">
            <a:extLst>
              <a:ext uri="{FF2B5EF4-FFF2-40B4-BE49-F238E27FC236}">
                <a16:creationId xmlns:a16="http://schemas.microsoft.com/office/drawing/2014/main" id="{707A6F92-B42B-8440-8F45-E27B25D7162F}"/>
              </a:ext>
            </a:extLst>
          </p:cNvPr>
          <p:cNvPicPr>
            <a:picLocks noChangeAspect="1"/>
          </p:cNvPicPr>
          <p:nvPr/>
        </p:nvPicPr>
        <p:blipFill rotWithShape="1">
          <a:blip r:embed="rId4"/>
          <a:srcRect l="9479" t="43372" r="9156" b="41915"/>
          <a:stretch/>
        </p:blipFill>
        <p:spPr>
          <a:xfrm>
            <a:off x="6568968" y="5199487"/>
            <a:ext cx="2262351" cy="578391"/>
          </a:xfrm>
          <a:prstGeom prst="rect">
            <a:avLst/>
          </a:prstGeom>
        </p:spPr>
      </p:pic>
    </p:spTree>
    <p:extLst>
      <p:ext uri="{BB962C8B-B14F-4D97-AF65-F5344CB8AC3E}">
        <p14:creationId xmlns:p14="http://schemas.microsoft.com/office/powerpoint/2010/main" val="3485829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A187-71A9-E648-9710-095C8C5C80E6}"/>
              </a:ext>
            </a:extLst>
          </p:cNvPr>
          <p:cNvSpPr>
            <a:spLocks noGrp="1"/>
          </p:cNvSpPr>
          <p:nvPr>
            <p:ph type="title"/>
          </p:nvPr>
        </p:nvSpPr>
        <p:spPr>
          <a:xfrm>
            <a:off x="409904" y="64952"/>
            <a:ext cx="8229600" cy="1143000"/>
          </a:xfrm>
        </p:spPr>
        <p:txBody>
          <a:bodyPr vert="horz" lIns="91440" tIns="45720" rIns="91440" bIns="45720" rtlCol="0" anchor="ctr">
            <a:normAutofit/>
          </a:bodyPr>
          <a:lstStyle/>
          <a:p>
            <a:r>
              <a:rPr lang="en-US" dirty="0"/>
              <a:t>Example 1: Function approximation</a:t>
            </a:r>
          </a:p>
        </p:txBody>
      </p:sp>
      <p:sp>
        <p:nvSpPr>
          <p:cNvPr id="4" name="Slide Number Placeholder 3">
            <a:extLst>
              <a:ext uri="{FF2B5EF4-FFF2-40B4-BE49-F238E27FC236}">
                <a16:creationId xmlns:a16="http://schemas.microsoft.com/office/drawing/2014/main" id="{99A58BFD-BA7B-2344-996B-E8F1C98A3343}"/>
              </a:ext>
            </a:extLst>
          </p:cNvPr>
          <p:cNvSpPr>
            <a:spLocks noGrp="1"/>
          </p:cNvSpPr>
          <p:nvPr>
            <p:ph type="sldNum" sz="quarter" idx="12"/>
          </p:nvPr>
        </p:nvSpPr>
        <p:spPr/>
        <p:txBody>
          <a:bodyPr/>
          <a:lstStyle/>
          <a:p>
            <a:fld id="{E7921454-9842-364F-AE15-5087F31B435C}" type="slidenum">
              <a:rPr lang="en-US" smtClean="0"/>
              <a:t>5</a:t>
            </a:fld>
            <a:endParaRPr lang="en-US" dirty="0"/>
          </a:p>
        </p:txBody>
      </p:sp>
      <p:pic>
        <p:nvPicPr>
          <p:cNvPr id="7" name="Picture 6">
            <a:extLst>
              <a:ext uri="{FF2B5EF4-FFF2-40B4-BE49-F238E27FC236}">
                <a16:creationId xmlns:a16="http://schemas.microsoft.com/office/drawing/2014/main" id="{20A90F55-95DA-9541-943C-E83F28109F94}"/>
              </a:ext>
            </a:extLst>
          </p:cNvPr>
          <p:cNvPicPr>
            <a:picLocks noChangeAspect="1"/>
          </p:cNvPicPr>
          <p:nvPr/>
        </p:nvPicPr>
        <p:blipFill>
          <a:blip r:embed="rId3"/>
          <a:stretch>
            <a:fillRect/>
          </a:stretch>
        </p:blipFill>
        <p:spPr>
          <a:xfrm>
            <a:off x="1761359" y="1524876"/>
            <a:ext cx="1270000" cy="508000"/>
          </a:xfrm>
          <a:prstGeom prst="rect">
            <a:avLst/>
          </a:prstGeom>
        </p:spPr>
      </p:pic>
      <p:pic>
        <p:nvPicPr>
          <p:cNvPr id="12" name="Picture 11">
            <a:extLst>
              <a:ext uri="{FF2B5EF4-FFF2-40B4-BE49-F238E27FC236}">
                <a16:creationId xmlns:a16="http://schemas.microsoft.com/office/drawing/2014/main" id="{1EA57726-65F0-B546-BEBC-1E39B1E8BD28}"/>
              </a:ext>
            </a:extLst>
          </p:cNvPr>
          <p:cNvPicPr>
            <a:picLocks noChangeAspect="1"/>
          </p:cNvPicPr>
          <p:nvPr/>
        </p:nvPicPr>
        <p:blipFill>
          <a:blip r:embed="rId4"/>
          <a:stretch>
            <a:fillRect/>
          </a:stretch>
        </p:blipFill>
        <p:spPr>
          <a:xfrm>
            <a:off x="1156357" y="2492485"/>
            <a:ext cx="2984500" cy="317500"/>
          </a:xfrm>
          <a:prstGeom prst="rect">
            <a:avLst/>
          </a:prstGeom>
        </p:spPr>
      </p:pic>
      <p:grpSp>
        <p:nvGrpSpPr>
          <p:cNvPr id="14" name="组合 27">
            <a:extLst>
              <a:ext uri="{FF2B5EF4-FFF2-40B4-BE49-F238E27FC236}">
                <a16:creationId xmlns:a16="http://schemas.microsoft.com/office/drawing/2014/main" id="{D3F10639-6AD9-A64B-ABA0-FE6B1074CC30}"/>
              </a:ext>
            </a:extLst>
          </p:cNvPr>
          <p:cNvGrpSpPr/>
          <p:nvPr/>
        </p:nvGrpSpPr>
        <p:grpSpPr>
          <a:xfrm>
            <a:off x="6736095" y="1367221"/>
            <a:ext cx="1293092" cy="1681018"/>
            <a:chOff x="1930399" y="1921164"/>
            <a:chExt cx="1293092" cy="1681018"/>
          </a:xfrm>
        </p:grpSpPr>
        <p:sp>
          <p:nvSpPr>
            <p:cNvPr id="26" name="圆角矩形 3">
              <a:extLst>
                <a:ext uri="{FF2B5EF4-FFF2-40B4-BE49-F238E27FC236}">
                  <a16:creationId xmlns:a16="http://schemas.microsoft.com/office/drawing/2014/main" id="{83C4EE5C-E4F4-3A42-9B6A-526FFD72232E}"/>
                </a:ext>
              </a:extLst>
            </p:cNvPr>
            <p:cNvSpPr/>
            <p:nvPr/>
          </p:nvSpPr>
          <p:spPr>
            <a:xfrm>
              <a:off x="1930399" y="1921164"/>
              <a:ext cx="1293092" cy="1681018"/>
            </a:xfrm>
            <a:prstGeom prst="roundRect">
              <a:avLst/>
            </a:prstGeom>
            <a:solidFill>
              <a:schemeClr val="accent5">
                <a:lumMod val="20000"/>
                <a:lumOff val="80000"/>
              </a:schemeClr>
            </a:solidFill>
            <a:ln w="15875">
              <a:solidFill>
                <a:schemeClr val="accent5">
                  <a:lumMod val="20000"/>
                  <a:lumOff val="8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圆角矩形 4">
              <a:extLst>
                <a:ext uri="{FF2B5EF4-FFF2-40B4-BE49-F238E27FC236}">
                  <a16:creationId xmlns:a16="http://schemas.microsoft.com/office/drawing/2014/main" id="{EFAC7236-F4F2-664C-BE9A-89D53C8535AE}"/>
                </a:ext>
              </a:extLst>
            </p:cNvPr>
            <p:cNvSpPr/>
            <p:nvPr/>
          </p:nvSpPr>
          <p:spPr>
            <a:xfrm>
              <a:off x="2262033" y="2196666"/>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圆角矩形 8">
              <a:extLst>
                <a:ext uri="{FF2B5EF4-FFF2-40B4-BE49-F238E27FC236}">
                  <a16:creationId xmlns:a16="http://schemas.microsoft.com/office/drawing/2014/main" id="{D094A26D-3B05-604C-B154-0C532D0922E7}"/>
                </a:ext>
              </a:extLst>
            </p:cNvPr>
            <p:cNvSpPr/>
            <p:nvPr/>
          </p:nvSpPr>
          <p:spPr>
            <a:xfrm>
              <a:off x="1965783" y="2595418"/>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圆角矩形 9">
              <a:extLst>
                <a:ext uri="{FF2B5EF4-FFF2-40B4-BE49-F238E27FC236}">
                  <a16:creationId xmlns:a16="http://schemas.microsoft.com/office/drawing/2014/main" id="{1FDC6A81-424F-DE40-AB59-E1C15A244C48}"/>
                </a:ext>
              </a:extLst>
            </p:cNvPr>
            <p:cNvSpPr/>
            <p:nvPr/>
          </p:nvSpPr>
          <p:spPr>
            <a:xfrm>
              <a:off x="2599911" y="2602345"/>
              <a:ext cx="577849" cy="152400"/>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圆角矩形 10">
              <a:extLst>
                <a:ext uri="{FF2B5EF4-FFF2-40B4-BE49-F238E27FC236}">
                  <a16:creationId xmlns:a16="http://schemas.microsoft.com/office/drawing/2014/main" id="{C866E777-930E-D441-AFE2-70E9436FB008}"/>
                </a:ext>
              </a:extLst>
            </p:cNvPr>
            <p:cNvSpPr/>
            <p:nvPr/>
          </p:nvSpPr>
          <p:spPr>
            <a:xfrm>
              <a:off x="2256254" y="2954047"/>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文本框 5">
              <a:extLst>
                <a:ext uri="{FF2B5EF4-FFF2-40B4-BE49-F238E27FC236}">
                  <a16:creationId xmlns:a16="http://schemas.microsoft.com/office/drawing/2014/main" id="{45E6ABC6-ABC4-F444-99C8-899959D59791}"/>
                </a:ext>
              </a:extLst>
            </p:cNvPr>
            <p:cNvSpPr txBox="1"/>
            <p:nvPr/>
          </p:nvSpPr>
          <p:spPr>
            <a:xfrm>
              <a:off x="2101272" y="3224547"/>
              <a:ext cx="951345" cy="369332"/>
            </a:xfrm>
            <a:prstGeom prst="rect">
              <a:avLst/>
            </a:prstGeom>
            <a:noFill/>
          </p:spPr>
          <p:txBody>
            <a:bodyPr wrap="square" rtlCol="0">
              <a:spAutoFit/>
            </a:bodyPr>
            <a:lstStyle/>
            <a:p>
              <a:pPr algn="ctr"/>
              <a:r>
                <a:rPr lang="en-US" dirty="0">
                  <a:latin typeface="Microsoft YaHei UI" panose="020B0503020204020204" pitchFamily="34" charset="-122"/>
                  <a:ea typeface="Microsoft YaHei UI" panose="020B0503020204020204" pitchFamily="34" charset="-122"/>
                </a:rPr>
                <a:t>GPU 1</a:t>
              </a:r>
            </a:p>
          </p:txBody>
        </p:sp>
        <p:cxnSp>
          <p:nvCxnSpPr>
            <p:cNvPr id="32" name="直接箭头连接符 12">
              <a:extLst>
                <a:ext uri="{FF2B5EF4-FFF2-40B4-BE49-F238E27FC236}">
                  <a16:creationId xmlns:a16="http://schemas.microsoft.com/office/drawing/2014/main" id="{7F4C5CB8-A5C3-DF4E-80F0-0D7EB44347C7}"/>
                </a:ext>
              </a:extLst>
            </p:cNvPr>
            <p:cNvCxnSpPr>
              <a:cxnSpLocks/>
              <a:stCxn id="30" idx="0"/>
            </p:cNvCxnSpPr>
            <p:nvPr/>
          </p:nvCxnSpPr>
          <p:spPr>
            <a:xfrm flipH="1" flipV="1">
              <a:off x="2224228" y="2761673"/>
              <a:ext cx="320951" cy="19237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13">
              <a:extLst>
                <a:ext uri="{FF2B5EF4-FFF2-40B4-BE49-F238E27FC236}">
                  <a16:creationId xmlns:a16="http://schemas.microsoft.com/office/drawing/2014/main" id="{753076A6-0FB0-AB47-BF02-E830F6EA4F85}"/>
                </a:ext>
              </a:extLst>
            </p:cNvPr>
            <p:cNvCxnSpPr>
              <a:cxnSpLocks/>
              <a:stCxn id="30" idx="0"/>
              <a:endCxn id="29" idx="2"/>
            </p:cNvCxnSpPr>
            <p:nvPr/>
          </p:nvCxnSpPr>
          <p:spPr>
            <a:xfrm flipV="1">
              <a:off x="2545179" y="2754745"/>
              <a:ext cx="343657" cy="199302"/>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16">
              <a:extLst>
                <a:ext uri="{FF2B5EF4-FFF2-40B4-BE49-F238E27FC236}">
                  <a16:creationId xmlns:a16="http://schemas.microsoft.com/office/drawing/2014/main" id="{BF2252EC-5B1C-A646-908E-9F171834B50B}"/>
                </a:ext>
              </a:extLst>
            </p:cNvPr>
            <p:cNvCxnSpPr>
              <a:cxnSpLocks/>
              <a:stCxn id="28" idx="0"/>
              <a:endCxn id="27" idx="2"/>
            </p:cNvCxnSpPr>
            <p:nvPr/>
          </p:nvCxnSpPr>
          <p:spPr>
            <a:xfrm flipV="1">
              <a:off x="2254708" y="2362921"/>
              <a:ext cx="296250" cy="23249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18">
              <a:extLst>
                <a:ext uri="{FF2B5EF4-FFF2-40B4-BE49-F238E27FC236}">
                  <a16:creationId xmlns:a16="http://schemas.microsoft.com/office/drawing/2014/main" id="{B08ED9D5-702C-7044-98F6-9FCA20564F7F}"/>
                </a:ext>
              </a:extLst>
            </p:cNvPr>
            <p:cNvCxnSpPr>
              <a:cxnSpLocks/>
              <a:stCxn id="29" idx="0"/>
              <a:endCxn id="27" idx="2"/>
            </p:cNvCxnSpPr>
            <p:nvPr/>
          </p:nvCxnSpPr>
          <p:spPr>
            <a:xfrm flipH="1" flipV="1">
              <a:off x="2550958" y="2362921"/>
              <a:ext cx="337878" cy="2394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37" name="Picture 36">
            <a:extLst>
              <a:ext uri="{FF2B5EF4-FFF2-40B4-BE49-F238E27FC236}">
                <a16:creationId xmlns:a16="http://schemas.microsoft.com/office/drawing/2014/main" id="{FA26CBC6-5D55-E74E-A28D-E730AA487C62}"/>
              </a:ext>
            </a:extLst>
          </p:cNvPr>
          <p:cNvPicPr>
            <a:picLocks noChangeAspect="1"/>
          </p:cNvPicPr>
          <p:nvPr/>
        </p:nvPicPr>
        <p:blipFill>
          <a:blip r:embed="rId5"/>
          <a:stretch>
            <a:fillRect/>
          </a:stretch>
        </p:blipFill>
        <p:spPr>
          <a:xfrm>
            <a:off x="6354303" y="3406868"/>
            <a:ext cx="2336800" cy="215900"/>
          </a:xfrm>
          <a:prstGeom prst="rect">
            <a:avLst/>
          </a:prstGeom>
        </p:spPr>
      </p:pic>
      <p:pic>
        <p:nvPicPr>
          <p:cNvPr id="3" name="Picture 2">
            <a:extLst>
              <a:ext uri="{FF2B5EF4-FFF2-40B4-BE49-F238E27FC236}">
                <a16:creationId xmlns:a16="http://schemas.microsoft.com/office/drawing/2014/main" id="{96027458-D216-9849-9EC1-61F668C44210}"/>
              </a:ext>
            </a:extLst>
          </p:cNvPr>
          <p:cNvPicPr>
            <a:picLocks noChangeAspect="1"/>
          </p:cNvPicPr>
          <p:nvPr/>
        </p:nvPicPr>
        <p:blipFill rotWithShape="1">
          <a:blip r:embed="rId6"/>
          <a:srcRect l="2611" t="8371" r="6784"/>
          <a:stretch/>
        </p:blipFill>
        <p:spPr>
          <a:xfrm>
            <a:off x="546538" y="3541986"/>
            <a:ext cx="3930869" cy="2981428"/>
          </a:xfrm>
          <a:prstGeom prst="rect">
            <a:avLst/>
          </a:prstGeom>
        </p:spPr>
      </p:pic>
      <p:pic>
        <p:nvPicPr>
          <p:cNvPr id="5" name="Picture 4">
            <a:extLst>
              <a:ext uri="{FF2B5EF4-FFF2-40B4-BE49-F238E27FC236}">
                <a16:creationId xmlns:a16="http://schemas.microsoft.com/office/drawing/2014/main" id="{72808C8E-5622-9D45-A94D-202C7B5D695F}"/>
              </a:ext>
            </a:extLst>
          </p:cNvPr>
          <p:cNvPicPr>
            <a:picLocks noChangeAspect="1"/>
          </p:cNvPicPr>
          <p:nvPr/>
        </p:nvPicPr>
        <p:blipFill rotWithShape="1">
          <a:blip r:embed="rId7"/>
          <a:srcRect l="2801" t="8578" r="7466" b="5223"/>
          <a:stretch/>
        </p:blipFill>
        <p:spPr>
          <a:xfrm>
            <a:off x="5339135" y="3941534"/>
            <a:ext cx="3457187" cy="2490797"/>
          </a:xfrm>
          <a:prstGeom prst="rect">
            <a:avLst/>
          </a:prstGeom>
        </p:spPr>
      </p:pic>
      <p:sp>
        <p:nvSpPr>
          <p:cNvPr id="6" name="TextBox 5">
            <a:extLst>
              <a:ext uri="{FF2B5EF4-FFF2-40B4-BE49-F238E27FC236}">
                <a16:creationId xmlns:a16="http://schemas.microsoft.com/office/drawing/2014/main" id="{305A108C-0D10-B94B-A1C2-58D9947DE0CD}"/>
              </a:ext>
            </a:extLst>
          </p:cNvPr>
          <p:cNvSpPr txBox="1"/>
          <p:nvPr/>
        </p:nvSpPr>
        <p:spPr>
          <a:xfrm>
            <a:off x="6954919" y="6442568"/>
            <a:ext cx="471604" cy="230832"/>
          </a:xfrm>
          <a:prstGeom prst="rect">
            <a:avLst/>
          </a:prstGeom>
          <a:noFill/>
        </p:spPr>
        <p:txBody>
          <a:bodyPr wrap="none" rtlCol="0">
            <a:spAutoFit/>
          </a:bodyPr>
          <a:lstStyle/>
          <a:p>
            <a:r>
              <a:rPr lang="en-US" sz="900" dirty="0"/>
              <a:t>Epoch</a:t>
            </a:r>
          </a:p>
        </p:txBody>
      </p:sp>
    </p:spTree>
    <p:extLst>
      <p:ext uri="{BB962C8B-B14F-4D97-AF65-F5344CB8AC3E}">
        <p14:creationId xmlns:p14="http://schemas.microsoft.com/office/powerpoint/2010/main" val="40355919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MidWay3</a:t>
            </a:r>
          </a:p>
        </p:txBody>
      </p:sp>
      <p:sp>
        <p:nvSpPr>
          <p:cNvPr id="2" name="Slide Number Placeholder 1"/>
          <p:cNvSpPr>
            <a:spLocks noGrp="1"/>
          </p:cNvSpPr>
          <p:nvPr>
            <p:ph type="sldNum" sz="quarter" idx="12"/>
          </p:nvPr>
        </p:nvSpPr>
        <p:spPr/>
        <p:txBody>
          <a:bodyPr/>
          <a:lstStyle/>
          <a:p>
            <a:fld id="{E7921454-9842-364F-AE15-5087F31B435C}" type="slidenum">
              <a:rPr lang="en-US" smtClean="0"/>
              <a:t>6</a:t>
            </a:fld>
            <a:endParaRPr lang="en-US" dirty="0"/>
          </a:p>
        </p:txBody>
      </p:sp>
    </p:spTree>
    <p:extLst>
      <p:ext uri="{BB962C8B-B14F-4D97-AF65-F5344CB8AC3E}">
        <p14:creationId xmlns:p14="http://schemas.microsoft.com/office/powerpoint/2010/main" val="2157166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22AA3-D706-C94C-8C06-D8973B0CFC9D}"/>
              </a:ext>
            </a:extLst>
          </p:cNvPr>
          <p:cNvSpPr>
            <a:spLocks noGrp="1"/>
          </p:cNvSpPr>
          <p:nvPr>
            <p:ph type="title"/>
          </p:nvPr>
        </p:nvSpPr>
        <p:spPr/>
        <p:txBody>
          <a:bodyPr/>
          <a:lstStyle/>
          <a:p>
            <a:r>
              <a:rPr lang="en-US" b="1" dirty="0">
                <a:solidFill>
                  <a:srgbClr val="0070C0"/>
                </a:solidFill>
              </a:rPr>
              <a:t>Midway3 Highlights </a:t>
            </a:r>
          </a:p>
        </p:txBody>
      </p:sp>
      <p:sp>
        <p:nvSpPr>
          <p:cNvPr id="3" name="Content Placeholder 2">
            <a:extLst>
              <a:ext uri="{FF2B5EF4-FFF2-40B4-BE49-F238E27FC236}">
                <a16:creationId xmlns:a16="http://schemas.microsoft.com/office/drawing/2014/main" id="{C79B9FFC-35D2-6240-9EDB-F5B1F5BA65E9}"/>
              </a:ext>
            </a:extLst>
          </p:cNvPr>
          <p:cNvSpPr>
            <a:spLocks noGrp="1"/>
          </p:cNvSpPr>
          <p:nvPr>
            <p:ph idx="1"/>
          </p:nvPr>
        </p:nvSpPr>
        <p:spPr/>
        <p:txBody>
          <a:bodyPr/>
          <a:lstStyle/>
          <a:p>
            <a:r>
              <a:rPr lang="en-US" dirty="0"/>
              <a:t>The procurement is in process. Award in February</a:t>
            </a:r>
          </a:p>
          <a:p>
            <a:r>
              <a:rPr lang="en-US" dirty="0"/>
              <a:t>Midway3 will be deployed this Spring with a new fast network architecture: </a:t>
            </a:r>
          </a:p>
          <a:p>
            <a:pPr lvl="1"/>
            <a:r>
              <a:rPr lang="en-US" dirty="0"/>
              <a:t>~ 200 Gb/s </a:t>
            </a:r>
            <a:r>
              <a:rPr lang="en-US" dirty="0" err="1"/>
              <a:t>InfinBand</a:t>
            </a:r>
            <a:r>
              <a:rPr lang="en-US" dirty="0"/>
              <a:t> core switch</a:t>
            </a:r>
          </a:p>
          <a:p>
            <a:r>
              <a:rPr lang="en-US" dirty="0"/>
              <a:t>Will use the latest processor technology</a:t>
            </a:r>
          </a:p>
        </p:txBody>
      </p:sp>
      <p:sp>
        <p:nvSpPr>
          <p:cNvPr id="4" name="Slide Number Placeholder 3">
            <a:extLst>
              <a:ext uri="{FF2B5EF4-FFF2-40B4-BE49-F238E27FC236}">
                <a16:creationId xmlns:a16="http://schemas.microsoft.com/office/drawing/2014/main" id="{FD7D456C-1F73-544E-AFF6-9DC44EA8771C}"/>
              </a:ext>
            </a:extLst>
          </p:cNvPr>
          <p:cNvSpPr>
            <a:spLocks noGrp="1"/>
          </p:cNvSpPr>
          <p:nvPr>
            <p:ph type="sldNum" sz="quarter" idx="12"/>
          </p:nvPr>
        </p:nvSpPr>
        <p:spPr/>
        <p:txBody>
          <a:bodyPr/>
          <a:lstStyle/>
          <a:p>
            <a:fld id="{E7921454-9842-364F-AE15-5087F31B435C}" type="slidenum">
              <a:rPr lang="en-US" smtClean="0"/>
              <a:t>7</a:t>
            </a:fld>
            <a:endParaRPr lang="en-US" dirty="0"/>
          </a:p>
        </p:txBody>
      </p:sp>
    </p:spTree>
    <p:extLst>
      <p:ext uri="{BB962C8B-B14F-4D97-AF65-F5344CB8AC3E}">
        <p14:creationId xmlns:p14="http://schemas.microsoft.com/office/powerpoint/2010/main" val="3421151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Intel </a:t>
            </a:r>
            <a:r>
              <a:rPr lang="en-US" sz="4800" b="1" dirty="0" err="1">
                <a:solidFill>
                  <a:srgbClr val="FFFF00"/>
                </a:solidFill>
              </a:rPr>
              <a:t>OneAPI</a:t>
            </a:r>
            <a:endParaRPr lang="en-US" sz="4800" b="1" dirty="0">
              <a:solidFill>
                <a:srgbClr val="FFFF00"/>
              </a:solidFill>
            </a:endParaRPr>
          </a:p>
        </p:txBody>
      </p:sp>
      <p:sp>
        <p:nvSpPr>
          <p:cNvPr id="2" name="Slide Number Placeholder 1"/>
          <p:cNvSpPr>
            <a:spLocks noGrp="1"/>
          </p:cNvSpPr>
          <p:nvPr>
            <p:ph type="sldNum" sz="quarter" idx="12"/>
          </p:nvPr>
        </p:nvSpPr>
        <p:spPr/>
        <p:txBody>
          <a:bodyPr/>
          <a:lstStyle/>
          <a:p>
            <a:fld id="{E7921454-9842-364F-AE15-5087F31B435C}" type="slidenum">
              <a:rPr lang="en-US" smtClean="0"/>
              <a:t>8</a:t>
            </a:fld>
            <a:endParaRPr lang="en-US" dirty="0"/>
          </a:p>
        </p:txBody>
      </p:sp>
    </p:spTree>
    <p:extLst>
      <p:ext uri="{BB962C8B-B14F-4D97-AF65-F5344CB8AC3E}">
        <p14:creationId xmlns:p14="http://schemas.microsoft.com/office/powerpoint/2010/main" val="4024628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1D4EE4-A1E7-5745-ABF1-A05132CEAF8D}"/>
              </a:ext>
            </a:extLst>
          </p:cNvPr>
          <p:cNvSpPr>
            <a:spLocks noGrp="1"/>
          </p:cNvSpPr>
          <p:nvPr>
            <p:ph idx="1"/>
          </p:nvPr>
        </p:nvSpPr>
        <p:spPr>
          <a:xfrm>
            <a:off x="457200" y="1375597"/>
            <a:ext cx="8229600" cy="5163315"/>
          </a:xfrm>
        </p:spPr>
        <p:txBody>
          <a:bodyPr>
            <a:normAutofit/>
          </a:bodyPr>
          <a:lstStyle/>
          <a:p>
            <a:pPr algn="just"/>
            <a:r>
              <a:rPr lang="en-US" sz="2000" i="1" dirty="0"/>
              <a:t>“One API is a project to deliver a set of developer tools that provide a unified programming model that simplifies development for workloads across diverse architectures."</a:t>
            </a:r>
          </a:p>
          <a:p>
            <a:pPr algn="just"/>
            <a:r>
              <a:rPr lang="en-US" sz="2000" i="1" dirty="0"/>
              <a:t>Intel aims to deliver software solutions that allow developers to get the full performance out of the hardware including specialized accelerators.</a:t>
            </a:r>
            <a:endParaRPr lang="en-US" sz="2000" dirty="0"/>
          </a:p>
          <a:p>
            <a:pPr algn="just"/>
            <a:r>
              <a:rPr lang="en-US" sz="2000" dirty="0"/>
              <a:t>The project’s purpose is to deliver a simple and scalable set of software tools that allow developers to create one source code base using a unified programming model and to then accelerate all or portions of that code by targeting the growing and diverse set of Intel processing architectures including scalar processors (CPUs), vector processors (GPUs), matrix processors (AI engines), and spatial processing elements (FPGAs).</a:t>
            </a:r>
          </a:p>
          <a:p>
            <a:pPr algn="just"/>
            <a:r>
              <a:rPr lang="en-US" sz="2000" dirty="0"/>
              <a:t>One API supports direct programming and API programming, and will deliver a unified language and libraries that offer full native code performance across a range of hardware, including CPUs, GPUs, FPGAs and AI accelerators</a:t>
            </a:r>
            <a:r>
              <a:rPr lang="en-US" dirty="0"/>
              <a:t>.</a:t>
            </a:r>
            <a:endParaRPr lang="en-US" sz="2000" dirty="0"/>
          </a:p>
          <a:p>
            <a:pPr algn="just"/>
            <a:endParaRPr lang="en-US" sz="2000" i="1" dirty="0"/>
          </a:p>
          <a:p>
            <a:pPr algn="just"/>
            <a:endParaRPr lang="en-US" sz="2000" dirty="0"/>
          </a:p>
        </p:txBody>
      </p:sp>
      <p:sp>
        <p:nvSpPr>
          <p:cNvPr id="4" name="Slide Number Placeholder 3">
            <a:extLst>
              <a:ext uri="{FF2B5EF4-FFF2-40B4-BE49-F238E27FC236}">
                <a16:creationId xmlns:a16="http://schemas.microsoft.com/office/drawing/2014/main" id="{6DBB91E6-08FE-6140-A95B-1210D259E352}"/>
              </a:ext>
            </a:extLst>
          </p:cNvPr>
          <p:cNvSpPr>
            <a:spLocks noGrp="1"/>
          </p:cNvSpPr>
          <p:nvPr>
            <p:ph type="sldNum" sz="quarter" idx="12"/>
          </p:nvPr>
        </p:nvSpPr>
        <p:spPr/>
        <p:txBody>
          <a:bodyPr/>
          <a:lstStyle/>
          <a:p>
            <a:fld id="{E7921454-9842-364F-AE15-5087F31B435C}" type="slidenum">
              <a:rPr lang="en-US" smtClean="0"/>
              <a:t>9</a:t>
            </a:fld>
            <a:endParaRPr lang="en-US" dirty="0"/>
          </a:p>
        </p:txBody>
      </p:sp>
      <p:pic>
        <p:nvPicPr>
          <p:cNvPr id="5" name="Picture 4">
            <a:extLst>
              <a:ext uri="{FF2B5EF4-FFF2-40B4-BE49-F238E27FC236}">
                <a16:creationId xmlns:a16="http://schemas.microsoft.com/office/drawing/2014/main" id="{AD97189B-45BC-BF41-AE7F-88A6D2B665B2}"/>
              </a:ext>
            </a:extLst>
          </p:cNvPr>
          <p:cNvPicPr>
            <a:picLocks noChangeAspect="1"/>
          </p:cNvPicPr>
          <p:nvPr/>
        </p:nvPicPr>
        <p:blipFill>
          <a:blip r:embed="rId2"/>
          <a:stretch>
            <a:fillRect/>
          </a:stretch>
        </p:blipFill>
        <p:spPr>
          <a:xfrm>
            <a:off x="6726619" y="136525"/>
            <a:ext cx="2133600" cy="1200150"/>
          </a:xfrm>
          <a:prstGeom prst="rect">
            <a:avLst/>
          </a:prstGeom>
        </p:spPr>
      </p:pic>
      <p:sp>
        <p:nvSpPr>
          <p:cNvPr id="8" name="Title 1">
            <a:extLst>
              <a:ext uri="{FF2B5EF4-FFF2-40B4-BE49-F238E27FC236}">
                <a16:creationId xmlns:a16="http://schemas.microsoft.com/office/drawing/2014/main" id="{D32563D3-CCB0-664D-8CA8-9D7E3AEA122A}"/>
              </a:ext>
            </a:extLst>
          </p:cNvPr>
          <p:cNvSpPr>
            <a:spLocks noGrp="1"/>
          </p:cNvSpPr>
          <p:nvPr>
            <p:ph type="title"/>
          </p:nvPr>
        </p:nvSpPr>
        <p:spPr>
          <a:xfrm>
            <a:off x="457200" y="274638"/>
            <a:ext cx="8229600" cy="1143000"/>
          </a:xfrm>
        </p:spPr>
        <p:txBody>
          <a:bodyPr/>
          <a:lstStyle/>
          <a:p>
            <a:r>
              <a:rPr lang="en-US" b="1" dirty="0">
                <a:solidFill>
                  <a:srgbClr val="0070C0"/>
                </a:solidFill>
              </a:rPr>
              <a:t>Intel </a:t>
            </a:r>
            <a:r>
              <a:rPr lang="en-US" b="1" dirty="0" err="1">
                <a:solidFill>
                  <a:srgbClr val="0070C0"/>
                </a:solidFill>
              </a:rPr>
              <a:t>oneAPI</a:t>
            </a:r>
            <a:endParaRPr lang="en-US" b="1" dirty="0">
              <a:solidFill>
                <a:srgbClr val="0070C0"/>
              </a:solidFill>
            </a:endParaRPr>
          </a:p>
        </p:txBody>
      </p:sp>
    </p:spTree>
    <p:extLst>
      <p:ext uri="{BB962C8B-B14F-4D97-AF65-F5344CB8AC3E}">
        <p14:creationId xmlns:p14="http://schemas.microsoft.com/office/powerpoint/2010/main" val="34204808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21487</TotalTime>
  <Words>897</Words>
  <Application>Microsoft Macintosh PowerPoint</Application>
  <PresentationFormat>On-screen Show (4:3)</PresentationFormat>
  <Paragraphs>122</Paragraphs>
  <Slides>18</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Microsoft YaHei UI</vt:lpstr>
      <vt:lpstr>Arial</vt:lpstr>
      <vt:lpstr>Calibri</vt:lpstr>
      <vt:lpstr>Consolas</vt:lpstr>
      <vt:lpstr>Office Theme</vt:lpstr>
      <vt:lpstr>PowerPoint Presentation</vt:lpstr>
      <vt:lpstr>Overview</vt:lpstr>
      <vt:lpstr>PowerPoint Presentation</vt:lpstr>
      <vt:lpstr>Software/DL Frameworks</vt:lpstr>
      <vt:lpstr>Example 1: Function approximation</vt:lpstr>
      <vt:lpstr>PowerPoint Presentation</vt:lpstr>
      <vt:lpstr>Midway3 Highlights </vt:lpstr>
      <vt:lpstr>PowerPoint Presentation</vt:lpstr>
      <vt:lpstr>Intel oneAPI</vt:lpstr>
      <vt:lpstr>Intel oneAPI</vt:lpstr>
      <vt:lpstr>Intel oneAPI</vt:lpstr>
      <vt:lpstr>PowerPoint Presentation</vt:lpstr>
      <vt:lpstr>PowerPoint Presentation</vt:lpstr>
      <vt:lpstr>The data lifecycle</vt:lpstr>
      <vt:lpstr>“An article … in a scientific publication is not the scholarship itself, it is merely advertising of the scholarship. The actual scholarship is the complete … set of instructions [and data] which generated the figures.”                           David Donoho/Jon Claerbout, 1998 (Victoria Stodden)</vt:lpstr>
      <vt:lpstr>Reproducibility and Replicability</vt:lpstr>
      <vt:lpstr>Existing work and projects</vt:lpstr>
      <vt:lpstr>What question are we trying to address?  How do we document and collect metadata/info about the methodology, data, software, tools, platform, etc. , associated with published results, research endeavors with minimum effort  and produce artifacts that be can be reproducible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Research Computing Center</dc:title>
  <dc:creator>Hakizumwami Runesha</dc:creator>
  <cp:lastModifiedBy>Khemraj Shukla</cp:lastModifiedBy>
  <cp:revision>316</cp:revision>
  <cp:lastPrinted>2019-10-15T18:29:41Z</cp:lastPrinted>
  <dcterms:created xsi:type="dcterms:W3CDTF">2012-07-22T03:59:15Z</dcterms:created>
  <dcterms:modified xsi:type="dcterms:W3CDTF">2020-01-29T16:48:57Z</dcterms:modified>
</cp:coreProperties>
</file>

<file path=docProps/thumbnail.jpeg>
</file>